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0" r:id="rId4"/>
  </p:sldMasterIdLst>
  <p:notesMasterIdLst>
    <p:notesMasterId r:id="rId28"/>
  </p:notesMasterIdLst>
  <p:handoutMasterIdLst>
    <p:handoutMasterId r:id="rId29"/>
  </p:handoutMasterIdLst>
  <p:sldIdLst>
    <p:sldId id="476" r:id="rId5"/>
    <p:sldId id="470" r:id="rId6"/>
    <p:sldId id="536" r:id="rId7"/>
    <p:sldId id="543" r:id="rId8"/>
    <p:sldId id="544" r:id="rId9"/>
    <p:sldId id="545" r:id="rId10"/>
    <p:sldId id="546" r:id="rId11"/>
    <p:sldId id="547" r:id="rId12"/>
    <p:sldId id="555" r:id="rId13"/>
    <p:sldId id="550" r:id="rId14"/>
    <p:sldId id="533" r:id="rId15"/>
    <p:sldId id="551" r:id="rId16"/>
    <p:sldId id="537" r:id="rId17"/>
    <p:sldId id="552" r:id="rId18"/>
    <p:sldId id="538" r:id="rId19"/>
    <p:sldId id="553" r:id="rId20"/>
    <p:sldId id="539" r:id="rId21"/>
    <p:sldId id="554" r:id="rId22"/>
    <p:sldId id="540" r:id="rId23"/>
    <p:sldId id="548" r:id="rId24"/>
    <p:sldId id="549" r:id="rId25"/>
    <p:sldId id="542" r:id="rId26"/>
    <p:sldId id="468" r:id="rId27"/>
  </p:sldIdLst>
  <p:sldSz cx="9144000" cy="5143500" type="screen16x9"/>
  <p:notesSz cx="6858000" cy="9144000"/>
  <p:defaultTextStyle>
    <a:defPPr>
      <a:defRPr lang="en-US"/>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73" userDrawn="1">
          <p15:clr>
            <a:srgbClr val="A4A3A4"/>
          </p15:clr>
        </p15:guide>
        <p15:guide id="2" orient="horz" pos="764" userDrawn="1">
          <p15:clr>
            <a:srgbClr val="A4A3A4"/>
          </p15:clr>
        </p15:guide>
        <p15:guide id="3" orient="horz" pos="3544" userDrawn="1">
          <p15:clr>
            <a:srgbClr val="A4A3A4"/>
          </p15:clr>
        </p15:guide>
        <p15:guide id="4" orient="horz" pos="2159" userDrawn="1">
          <p15:clr>
            <a:srgbClr val="A4A3A4"/>
          </p15:clr>
        </p15:guide>
        <p15:guide id="5" orient="horz" pos="1374" userDrawn="1">
          <p15:clr>
            <a:srgbClr val="A4A3A4"/>
          </p15:clr>
        </p15:guide>
        <p15:guide id="6" orient="horz" pos="3699" userDrawn="1">
          <p15:clr>
            <a:srgbClr val="A4A3A4"/>
          </p15:clr>
        </p15:guide>
        <p15:guide id="7" orient="horz" pos="1151" userDrawn="1">
          <p15:clr>
            <a:srgbClr val="A4A3A4"/>
          </p15:clr>
        </p15:guide>
        <p15:guide id="8" pos="3896" userDrawn="1">
          <p15:clr>
            <a:srgbClr val="A4A3A4"/>
          </p15:clr>
        </p15:guide>
        <p15:guide id="9" pos="521" userDrawn="1">
          <p15:clr>
            <a:srgbClr val="A4A3A4"/>
          </p15:clr>
        </p15:guide>
        <p15:guide id="10" pos="4211" userDrawn="1">
          <p15:clr>
            <a:srgbClr val="A4A3A4"/>
          </p15:clr>
        </p15:guide>
        <p15:guide id="11" pos="7299" userDrawn="1">
          <p15:clr>
            <a:srgbClr val="A4A3A4"/>
          </p15:clr>
        </p15:guide>
        <p15:guide id="12" pos="5316" userDrawn="1">
          <p15:clr>
            <a:srgbClr val="A4A3A4"/>
          </p15:clr>
        </p15:guide>
        <p15:guide id="13" pos="291" userDrawn="1">
          <p15:clr>
            <a:srgbClr val="A4A3A4"/>
          </p15:clr>
        </p15:guide>
        <p15:guide id="14" pos="343" userDrawn="1">
          <p15:clr>
            <a:srgbClr val="A4A3A4"/>
          </p15:clr>
        </p15:guide>
        <p15:guide id="15" pos="6809" userDrawn="1">
          <p15:clr>
            <a:srgbClr val="A4A3A4"/>
          </p15:clr>
        </p15:guide>
        <p15:guide id="16" pos="6888" userDrawn="1">
          <p15:clr>
            <a:srgbClr val="A4A3A4"/>
          </p15:clr>
        </p15:guide>
        <p15:guide id="17" pos="647" userDrawn="1">
          <p15:clr>
            <a:srgbClr val="A4A3A4"/>
          </p15:clr>
        </p15:guide>
        <p15:guide id="18" orient="horz" pos="280">
          <p15:clr>
            <a:srgbClr val="A4A3A4"/>
          </p15:clr>
        </p15:guide>
        <p15:guide id="19" orient="horz" pos="573">
          <p15:clr>
            <a:srgbClr val="A4A3A4"/>
          </p15:clr>
        </p15:guide>
        <p15:guide id="20" orient="horz" pos="2658">
          <p15:clr>
            <a:srgbClr val="A4A3A4"/>
          </p15:clr>
        </p15:guide>
        <p15:guide id="21" orient="horz" pos="1619">
          <p15:clr>
            <a:srgbClr val="A4A3A4"/>
          </p15:clr>
        </p15:guide>
        <p15:guide id="22" orient="horz" pos="1031">
          <p15:clr>
            <a:srgbClr val="A4A3A4"/>
          </p15:clr>
        </p15:guide>
        <p15:guide id="23" orient="horz" pos="2774">
          <p15:clr>
            <a:srgbClr val="A4A3A4"/>
          </p15:clr>
        </p15:guide>
        <p15:guide id="24" orient="horz" pos="863">
          <p15:clr>
            <a:srgbClr val="A4A3A4"/>
          </p15:clr>
        </p15:guide>
        <p15:guide id="25" pos="2922">
          <p15:clr>
            <a:srgbClr val="A4A3A4"/>
          </p15:clr>
        </p15:guide>
        <p15:guide id="26" pos="391">
          <p15:clr>
            <a:srgbClr val="A4A3A4"/>
          </p15:clr>
        </p15:guide>
        <p15:guide id="27" pos="3158">
          <p15:clr>
            <a:srgbClr val="A4A3A4"/>
          </p15:clr>
        </p15:guide>
        <p15:guide id="28" pos="5474">
          <p15:clr>
            <a:srgbClr val="A4A3A4"/>
          </p15:clr>
        </p15:guide>
        <p15:guide id="29" pos="3987">
          <p15:clr>
            <a:srgbClr val="A4A3A4"/>
          </p15:clr>
        </p15:guide>
        <p15:guide id="30" pos="218">
          <p15:clr>
            <a:srgbClr val="A4A3A4"/>
          </p15:clr>
        </p15:guide>
        <p15:guide id="31" pos="257">
          <p15:clr>
            <a:srgbClr val="A4A3A4"/>
          </p15:clr>
        </p15:guide>
        <p15:guide id="32" pos="5107">
          <p15:clr>
            <a:srgbClr val="A4A3A4"/>
          </p15:clr>
        </p15:guide>
        <p15:guide id="33" pos="5166">
          <p15:clr>
            <a:srgbClr val="A4A3A4"/>
          </p15:clr>
        </p15:guide>
        <p15:guide id="34" pos="48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 initials="A" lastIdx="64" clrIdx="0"/>
  <p:cmAuthor id="2" name="Jillian Baum"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prnPr/>
  <p:clrMru>
    <a:srgbClr val="F4F3F1"/>
    <a:srgbClr val="DF2320"/>
    <a:srgbClr val="78A2C7"/>
    <a:srgbClr val="666666"/>
    <a:srgbClr val="464547"/>
    <a:srgbClr val="B22746"/>
    <a:srgbClr val="A3C644"/>
    <a:srgbClr val="E6E6E6"/>
    <a:srgbClr val="CCCCCC"/>
    <a:srgbClr val="99999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690" autoAdjust="0"/>
    <p:restoredTop sz="86938" autoAdjust="0"/>
  </p:normalViewPr>
  <p:slideViewPr>
    <p:cSldViewPr snapToGrid="0">
      <p:cViewPr varScale="1">
        <p:scale>
          <a:sx n="101" d="100"/>
          <a:sy n="101" d="100"/>
        </p:scale>
        <p:origin x="1426" y="67"/>
      </p:cViewPr>
      <p:guideLst>
        <p:guide orient="horz" pos="373"/>
        <p:guide orient="horz" pos="764"/>
        <p:guide orient="horz" pos="3544"/>
        <p:guide orient="horz" pos="2159"/>
        <p:guide orient="horz" pos="1374"/>
        <p:guide orient="horz" pos="3699"/>
        <p:guide orient="horz" pos="1151"/>
        <p:guide pos="3896"/>
        <p:guide pos="521"/>
        <p:guide pos="4211"/>
        <p:guide pos="7299"/>
        <p:guide pos="5316"/>
        <p:guide pos="291"/>
        <p:guide pos="343"/>
        <p:guide pos="6809"/>
        <p:guide pos="6888"/>
        <p:guide pos="647"/>
        <p:guide orient="horz" pos="280"/>
        <p:guide orient="horz" pos="573"/>
        <p:guide orient="horz" pos="2658"/>
        <p:guide orient="horz" pos="1619"/>
        <p:guide orient="horz" pos="1031"/>
        <p:guide orient="horz" pos="2774"/>
        <p:guide orient="horz" pos="863"/>
        <p:guide pos="2922"/>
        <p:guide pos="391"/>
        <p:guide pos="3158"/>
        <p:guide pos="5474"/>
        <p:guide pos="3987"/>
        <p:guide pos="218"/>
        <p:guide pos="257"/>
        <p:guide pos="5107"/>
        <p:guide pos="5166"/>
        <p:guide pos="48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4" d="100"/>
        <a:sy n="124"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F5E9BF7-95E4-A242-BA1D-05FDCF603BE6}" type="datetime1">
              <a:rPr lang="en-US" smtClean="0"/>
              <a:t>6/6/2017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DDC95D-4A3A-7D4E-AF7C-745F2732B14A}" type="slidenum">
              <a:rPr lang="en-US" smtClean="0"/>
              <a:t>‹#›</a:t>
            </a:fld>
            <a:endParaRPr lang="en-US"/>
          </a:p>
        </p:txBody>
      </p:sp>
    </p:spTree>
    <p:extLst>
      <p:ext uri="{BB962C8B-B14F-4D97-AF65-F5344CB8AC3E}">
        <p14:creationId xmlns:p14="http://schemas.microsoft.com/office/powerpoint/2010/main" val="307864561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tiff>
</file>

<file path=ppt/media/image2.jpeg>
</file>

<file path=ppt/media/image3.jpe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65DBCB1-0306-AD41-9452-11E7C08D5C04}" type="datetime1">
              <a:rPr lang="en-US" smtClean="0"/>
              <a:t>6/6/2017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E90029-A909-AD4E-9775-A0D64990AD22}" type="slidenum">
              <a:rPr lang="en-US" smtClean="0"/>
              <a:t>‹#›</a:t>
            </a:fld>
            <a:endParaRPr lang="en-US"/>
          </a:p>
        </p:txBody>
      </p:sp>
    </p:spTree>
    <p:extLst>
      <p:ext uri="{BB962C8B-B14F-4D97-AF65-F5344CB8AC3E}">
        <p14:creationId xmlns:p14="http://schemas.microsoft.com/office/powerpoint/2010/main" val="518720818"/>
      </p:ext>
    </p:extLst>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zabbix.com/documentation/3.2/manual/config/items/itemtypes/log_item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1</a:t>
            </a:fld>
            <a:endParaRPr lang="en-US"/>
          </a:p>
        </p:txBody>
      </p:sp>
    </p:spTree>
    <p:extLst>
      <p:ext uri="{BB962C8B-B14F-4D97-AF65-F5344CB8AC3E}">
        <p14:creationId xmlns:p14="http://schemas.microsoft.com/office/powerpoint/2010/main" val="1662812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hlinkClick r:id="rId3"/>
              </a:rPr>
              <a:t>https://www.zabbix.com/documentation/3.2/manual/config/items/itemtypes/log_items</a:t>
            </a:r>
            <a:endParaRPr lang="en-US" dirty="0" smtClean="0"/>
          </a:p>
          <a:p>
            <a:endParaRPr lang="en-US" dirty="0"/>
          </a:p>
        </p:txBody>
      </p:sp>
      <p:sp>
        <p:nvSpPr>
          <p:cNvPr id="4" name="Slide Number Placeholder 3"/>
          <p:cNvSpPr>
            <a:spLocks noGrp="1"/>
          </p:cNvSpPr>
          <p:nvPr>
            <p:ph type="sldNum" sz="quarter" idx="10"/>
          </p:nvPr>
        </p:nvSpPr>
        <p:spPr/>
        <p:txBody>
          <a:bodyPr/>
          <a:lstStyle/>
          <a:p>
            <a:fld id="{7AE90029-A909-AD4E-9775-A0D64990AD22}" type="slidenum">
              <a:rPr lang="en-US" smtClean="0"/>
              <a:t>7</a:t>
            </a:fld>
            <a:endParaRPr lang="en-US"/>
          </a:p>
        </p:txBody>
      </p:sp>
    </p:spTree>
    <p:extLst>
      <p:ext uri="{BB962C8B-B14F-4D97-AF65-F5344CB8AC3E}">
        <p14:creationId xmlns:p14="http://schemas.microsoft.com/office/powerpoint/2010/main" val="1049851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7AE90029-A909-AD4E-9775-A0D64990AD22}" type="slidenum">
              <a:rPr lang="en-US" smtClean="0"/>
              <a:t>21</a:t>
            </a:fld>
            <a:endParaRPr lang="en-US"/>
          </a:p>
        </p:txBody>
      </p:sp>
    </p:spTree>
    <p:extLst>
      <p:ext uri="{BB962C8B-B14F-4D97-AF65-F5344CB8AC3E}">
        <p14:creationId xmlns:p14="http://schemas.microsoft.com/office/powerpoint/2010/main" val="118848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7AE90029-A909-AD4E-9775-A0D64990AD22}" type="slidenum">
              <a:rPr lang="en-US" smtClean="0"/>
              <a:t>22</a:t>
            </a:fld>
            <a:endParaRPr lang="en-US"/>
          </a:p>
        </p:txBody>
      </p:sp>
    </p:spTree>
    <p:extLst>
      <p:ext uri="{BB962C8B-B14F-4D97-AF65-F5344CB8AC3E}">
        <p14:creationId xmlns:p14="http://schemas.microsoft.com/office/powerpoint/2010/main" val="2101124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xt Title">
    <p:spTree>
      <p:nvGrpSpPr>
        <p:cNvPr id="1" name=""/>
        <p:cNvGrpSpPr/>
        <p:nvPr/>
      </p:nvGrpSpPr>
      <p:grpSpPr>
        <a:xfrm>
          <a:off x="0" y="0"/>
          <a:ext cx="0" cy="0"/>
          <a:chOff x="0" y="0"/>
          <a:chExt cx="0" cy="0"/>
        </a:xfrm>
      </p:grpSpPr>
      <p:sp>
        <p:nvSpPr>
          <p:cNvPr id="8" name="Text Placeholder 4"/>
          <p:cNvSpPr>
            <a:spLocks noGrp="1"/>
          </p:cNvSpPr>
          <p:nvPr>
            <p:ph type="body" sz="quarter" idx="10" hasCustomPrompt="1"/>
          </p:nvPr>
        </p:nvSpPr>
        <p:spPr>
          <a:xfrm>
            <a:off x="632881" y="1417371"/>
            <a:ext cx="7450669" cy="744805"/>
          </a:xfrm>
          <a:prstGeom prst="rect">
            <a:avLst/>
          </a:prstGeom>
        </p:spPr>
        <p:txBody>
          <a:bodyPr lIns="68580" tIns="0" rIns="68580" bIns="34290">
            <a:noAutofit/>
          </a:bodyPr>
          <a:lstStyle>
            <a:lvl1pPr marL="0" indent="0">
              <a:lnSpc>
                <a:spcPct val="85000"/>
              </a:lnSpc>
              <a:spcBef>
                <a:spcPts val="0"/>
              </a:spcBef>
              <a:buNone/>
              <a:defRPr sz="4100" kern="0" cap="all" spc="-75" baseline="0">
                <a:latin typeface="Arial Black"/>
                <a:cs typeface="Arial Black"/>
              </a:defRPr>
            </a:lvl1pPr>
          </a:lstStyle>
          <a:p>
            <a:pPr lvl="0"/>
            <a:r>
              <a:rPr lang="en-US" dirty="0" smtClean="0"/>
              <a:t>Click to add title</a:t>
            </a:r>
            <a:endParaRPr lang="en-US" dirty="0"/>
          </a:p>
        </p:txBody>
      </p:sp>
      <p:sp>
        <p:nvSpPr>
          <p:cNvPr id="9" name="Text Placeholder 5"/>
          <p:cNvSpPr>
            <a:spLocks noGrp="1"/>
          </p:cNvSpPr>
          <p:nvPr>
            <p:ph type="body" sz="quarter" idx="11" hasCustomPrompt="1"/>
          </p:nvPr>
        </p:nvSpPr>
        <p:spPr>
          <a:xfrm>
            <a:off x="658067" y="2879524"/>
            <a:ext cx="2626059" cy="277768"/>
          </a:xfrm>
          <a:prstGeom prst="rect">
            <a:avLst/>
          </a:prstGeom>
          <a:solidFill>
            <a:schemeClr val="accent2"/>
          </a:solidFill>
        </p:spPr>
        <p:txBody>
          <a:bodyPr wrap="none" lIns="68580" tIns="27432" rIns="68580" bIns="34290">
            <a:spAutoFit/>
          </a:bodyPr>
          <a:lstStyle>
            <a:lvl1pPr marL="0" indent="0">
              <a:spcBef>
                <a:spcPts val="0"/>
              </a:spcBef>
              <a:buFontTx/>
              <a:buNone/>
              <a:defRPr sz="1400" cap="all" baseline="0">
                <a:solidFill>
                  <a:srgbClr val="FFFFFF"/>
                </a:solidFill>
                <a:latin typeface="Arial Black"/>
                <a:cs typeface="Arial Black"/>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dirty="0" smtClean="0"/>
              <a:t>CLICK TO ADD SUBTITLE</a:t>
            </a:r>
            <a:endParaRPr lang="en-US" dirty="0"/>
          </a:p>
        </p:txBody>
      </p:sp>
      <p:sp>
        <p:nvSpPr>
          <p:cNvPr id="11" name="Text Placeholder 11"/>
          <p:cNvSpPr>
            <a:spLocks noGrp="1"/>
          </p:cNvSpPr>
          <p:nvPr>
            <p:ph type="body" sz="quarter" idx="17" hasCustomPrompt="1"/>
          </p:nvPr>
        </p:nvSpPr>
        <p:spPr>
          <a:xfrm>
            <a:off x="660399" y="4094614"/>
            <a:ext cx="3649662" cy="279797"/>
          </a:xfrm>
          <a:prstGeom prst="rect">
            <a:avLst/>
          </a:prstGeom>
        </p:spPr>
        <p:txBody>
          <a:bodyPr lIns="68580" tIns="34290" rIns="68580" bIns="34290">
            <a:normAutofit/>
          </a:bodyPr>
          <a:lstStyle>
            <a:lvl1pPr marL="0" indent="0">
              <a:buNone/>
              <a:defRPr sz="1400" baseline="0">
                <a:solidFill>
                  <a:schemeClr val="tx1"/>
                </a:solidFill>
              </a:defRPr>
            </a:lvl1pPr>
          </a:lstStyle>
          <a:p>
            <a:pPr lvl="0"/>
            <a:r>
              <a:rPr lang="en-US" dirty="0" smtClean="0"/>
              <a:t>MONTH DATE, YEAR</a:t>
            </a:r>
            <a:endParaRPr lang="en-US" dirty="0"/>
          </a:p>
        </p:txBody>
      </p:sp>
      <p:sp>
        <p:nvSpPr>
          <p:cNvPr id="3" name="Picture Placeholder 2"/>
          <p:cNvSpPr>
            <a:spLocks noGrp="1"/>
          </p:cNvSpPr>
          <p:nvPr>
            <p:ph type="pic" sz="quarter" idx="18" hasCustomPrompt="1"/>
          </p:nvPr>
        </p:nvSpPr>
        <p:spPr>
          <a:xfrm>
            <a:off x="627880" y="504826"/>
            <a:ext cx="1243502" cy="458237"/>
          </a:xfrm>
          <a:prstGeom prst="rect">
            <a:avLst/>
          </a:prstGeom>
        </p:spPr>
        <p:txBody>
          <a:bodyPr vert="horz" lIns="68580" tIns="34290" rIns="68580" bIns="34290"/>
          <a:lstStyle>
            <a:lvl1pPr marL="0" indent="0" algn="ctr">
              <a:buNone/>
              <a:defRPr/>
            </a:lvl1pPr>
          </a:lstStyle>
          <a:p>
            <a:r>
              <a:rPr lang="en-US" dirty="0" smtClean="0"/>
              <a:t>logo</a:t>
            </a:r>
            <a:endParaRPr lang="en-US" dirty="0"/>
          </a:p>
        </p:txBody>
      </p:sp>
      <p:sp>
        <p:nvSpPr>
          <p:cNvPr id="17" name="Picture Placeholder 2"/>
          <p:cNvSpPr>
            <a:spLocks noGrp="1"/>
          </p:cNvSpPr>
          <p:nvPr>
            <p:ph type="pic" sz="quarter" idx="19" hasCustomPrompt="1"/>
          </p:nvPr>
        </p:nvSpPr>
        <p:spPr>
          <a:xfrm>
            <a:off x="2286351" y="504825"/>
            <a:ext cx="1411591" cy="458881"/>
          </a:xfrm>
          <a:prstGeom prst="rect">
            <a:avLst/>
          </a:prstGeom>
        </p:spPr>
        <p:txBody>
          <a:bodyPr vert="horz" lIns="68580" tIns="34290" rIns="68580" bIns="34290"/>
          <a:lstStyle>
            <a:lvl1pPr marL="0" indent="0" algn="ctr">
              <a:buNone/>
              <a:defRPr/>
            </a:lvl1pPr>
          </a:lstStyle>
          <a:p>
            <a:r>
              <a:rPr lang="en-US" dirty="0" smtClean="0"/>
              <a:t>logo</a:t>
            </a:r>
            <a:endParaRPr lang="en-US" dirty="0"/>
          </a:p>
        </p:txBody>
      </p:sp>
      <p:cxnSp>
        <p:nvCxnSpPr>
          <p:cNvPr id="5" name="Straight Connector 4"/>
          <p:cNvCxnSpPr/>
          <p:nvPr userDrawn="1"/>
        </p:nvCxnSpPr>
        <p:spPr>
          <a:xfrm>
            <a:off x="2073088" y="571499"/>
            <a:ext cx="0" cy="347382"/>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548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age Title">
    <p:spTree>
      <p:nvGrpSpPr>
        <p:cNvPr id="1" name=""/>
        <p:cNvGrpSpPr/>
        <p:nvPr/>
      </p:nvGrpSpPr>
      <p:grpSpPr>
        <a:xfrm>
          <a:off x="0" y="0"/>
          <a:ext cx="0" cy="0"/>
          <a:chOff x="0" y="0"/>
          <a:chExt cx="0" cy="0"/>
        </a:xfrm>
      </p:grpSpPr>
      <p:sp>
        <p:nvSpPr>
          <p:cNvPr id="11" name="Picture Placeholder 10"/>
          <p:cNvSpPr>
            <a:spLocks noGrp="1"/>
          </p:cNvSpPr>
          <p:nvPr>
            <p:ph type="pic" sz="quarter" idx="18" hasCustomPrompt="1"/>
          </p:nvPr>
        </p:nvSpPr>
        <p:spPr>
          <a:xfrm>
            <a:off x="0" y="0"/>
            <a:ext cx="9144000" cy="5143500"/>
          </a:xfrm>
          <a:prstGeom prst="rect">
            <a:avLst/>
          </a:prstGeom>
        </p:spPr>
        <p:txBody>
          <a:bodyPr vert="horz" lIns="68580" tIns="34290" rIns="68580" bIns="34290" anchor="ctr"/>
          <a:lstStyle>
            <a:lvl1pPr marL="0" indent="0" algn="ctr">
              <a:buNone/>
              <a:defRPr/>
            </a:lvl1pPr>
          </a:lstStyle>
          <a:p>
            <a:r>
              <a:rPr lang="en-US" dirty="0" smtClean="0"/>
              <a:t>Background Image</a:t>
            </a:r>
            <a:endParaRPr lang="en-US" dirty="0"/>
          </a:p>
        </p:txBody>
      </p:sp>
      <p:sp>
        <p:nvSpPr>
          <p:cNvPr id="3" name="Text Placeholder 4"/>
          <p:cNvSpPr>
            <a:spLocks noGrp="1"/>
          </p:cNvSpPr>
          <p:nvPr>
            <p:ph type="body" sz="quarter" idx="15" hasCustomPrompt="1"/>
          </p:nvPr>
        </p:nvSpPr>
        <p:spPr>
          <a:xfrm>
            <a:off x="631825" y="1556683"/>
            <a:ext cx="6910388" cy="595035"/>
          </a:xfrm>
          <a:prstGeom prst="rect">
            <a:avLst/>
          </a:prstGeom>
        </p:spPr>
        <p:txBody>
          <a:bodyPr lIns="68580" tIns="34290" rIns="68580" bIns="34290">
            <a:spAutoFit/>
          </a:bodyPr>
          <a:lstStyle>
            <a:lvl1pPr marL="0" indent="0">
              <a:lnSpc>
                <a:spcPct val="80000"/>
              </a:lnSpc>
              <a:spcBef>
                <a:spcPts val="0"/>
              </a:spcBef>
              <a:buNone/>
              <a:defRPr sz="4100" spc="-150">
                <a:solidFill>
                  <a:schemeClr val="bg1"/>
                </a:solidFill>
                <a:latin typeface="Arial Black"/>
                <a:cs typeface="Arial Black"/>
              </a:defRPr>
            </a:lvl1pPr>
            <a:lvl2pPr>
              <a:defRPr sz="4500">
                <a:latin typeface="Arial Black"/>
                <a:cs typeface="Arial Black"/>
              </a:defRPr>
            </a:lvl2pPr>
            <a:lvl3pPr>
              <a:defRPr sz="4500">
                <a:latin typeface="Arial Black"/>
                <a:cs typeface="Arial Black"/>
              </a:defRPr>
            </a:lvl3pPr>
            <a:lvl4pPr>
              <a:defRPr sz="4500">
                <a:latin typeface="Arial Black"/>
                <a:cs typeface="Arial Black"/>
              </a:defRPr>
            </a:lvl4pPr>
            <a:lvl5pPr>
              <a:defRPr sz="4500">
                <a:latin typeface="Arial Black"/>
                <a:cs typeface="Arial Black"/>
              </a:defRPr>
            </a:lvl5pPr>
          </a:lstStyle>
          <a:p>
            <a:pPr lvl="0"/>
            <a:r>
              <a:rPr lang="en-US" dirty="0" smtClean="0"/>
              <a:t>CLICK TO ADD TITLE</a:t>
            </a:r>
          </a:p>
        </p:txBody>
      </p:sp>
      <p:sp>
        <p:nvSpPr>
          <p:cNvPr id="4" name="Text Placeholder 7"/>
          <p:cNvSpPr>
            <a:spLocks noGrp="1"/>
          </p:cNvSpPr>
          <p:nvPr>
            <p:ph type="body" sz="quarter" idx="16" hasCustomPrompt="1"/>
          </p:nvPr>
        </p:nvSpPr>
        <p:spPr>
          <a:xfrm>
            <a:off x="660400" y="3340101"/>
            <a:ext cx="6488113" cy="284693"/>
          </a:xfrm>
          <a:prstGeom prst="rect">
            <a:avLst/>
          </a:prstGeom>
        </p:spPr>
        <p:txBody>
          <a:bodyPr lIns="68580" tIns="34290" rIns="68580" bIns="34290">
            <a:spAutoFit/>
          </a:bodyPr>
          <a:lstStyle>
            <a:lvl1pPr marL="0" indent="0">
              <a:lnSpc>
                <a:spcPct val="100000"/>
              </a:lnSpc>
              <a:spcBef>
                <a:spcPts val="0"/>
              </a:spcBef>
              <a:buFontTx/>
              <a:buNone/>
              <a:defRPr sz="1400">
                <a:solidFill>
                  <a:schemeClr val="bg1"/>
                </a:solidFill>
                <a:latin typeface="Arial Black"/>
                <a:cs typeface="Arial Black"/>
              </a:defRPr>
            </a:lvl1pPr>
          </a:lstStyle>
          <a:p>
            <a:pPr lvl="0"/>
            <a:r>
              <a:rPr lang="en-US" dirty="0" smtClean="0"/>
              <a:t>CLICK TO ADD SUBTITLE</a:t>
            </a:r>
            <a:endParaRPr lang="en-US" dirty="0"/>
          </a:p>
        </p:txBody>
      </p:sp>
      <p:sp>
        <p:nvSpPr>
          <p:cNvPr id="5" name="Text Placeholder 11"/>
          <p:cNvSpPr>
            <a:spLocks noGrp="1"/>
          </p:cNvSpPr>
          <p:nvPr>
            <p:ph type="body" sz="quarter" idx="17" hasCustomPrompt="1"/>
          </p:nvPr>
        </p:nvSpPr>
        <p:spPr>
          <a:xfrm>
            <a:off x="660399" y="4094614"/>
            <a:ext cx="3649662" cy="279797"/>
          </a:xfrm>
          <a:prstGeom prst="rect">
            <a:avLst/>
          </a:prstGeom>
        </p:spPr>
        <p:txBody>
          <a:bodyPr lIns="68580" tIns="34290" rIns="68580" bIns="34290">
            <a:normAutofit/>
          </a:bodyPr>
          <a:lstStyle>
            <a:lvl1pPr marL="0" indent="0">
              <a:buNone/>
              <a:defRPr sz="1400" baseline="0">
                <a:solidFill>
                  <a:schemeClr val="accent2"/>
                </a:solidFill>
              </a:defRPr>
            </a:lvl1pPr>
          </a:lstStyle>
          <a:p>
            <a:pPr lvl="0"/>
            <a:r>
              <a:rPr lang="en-US" dirty="0" smtClean="0"/>
              <a:t>MONTH DATE, YEAR</a:t>
            </a:r>
            <a:endParaRPr lang="en-US" dirty="0"/>
          </a:p>
        </p:txBody>
      </p:sp>
      <p:sp>
        <p:nvSpPr>
          <p:cNvPr id="7" name="Picture Placeholder 2"/>
          <p:cNvSpPr>
            <a:spLocks noGrp="1"/>
          </p:cNvSpPr>
          <p:nvPr>
            <p:ph type="pic" sz="quarter" idx="19" hasCustomPrompt="1"/>
          </p:nvPr>
        </p:nvSpPr>
        <p:spPr>
          <a:xfrm>
            <a:off x="627880" y="504826"/>
            <a:ext cx="1243502" cy="458237"/>
          </a:xfrm>
          <a:prstGeom prst="rect">
            <a:avLst/>
          </a:prstGeom>
        </p:spPr>
        <p:txBody>
          <a:bodyPr vert="horz" lIns="68580" tIns="34290" rIns="68580" bIns="34290"/>
          <a:lstStyle>
            <a:lvl1pPr marL="0" indent="0" algn="ctr">
              <a:buNone/>
              <a:defRPr/>
            </a:lvl1pPr>
          </a:lstStyle>
          <a:p>
            <a:r>
              <a:rPr lang="en-US" dirty="0" smtClean="0"/>
              <a:t>logo</a:t>
            </a:r>
            <a:endParaRPr lang="en-US" dirty="0"/>
          </a:p>
        </p:txBody>
      </p:sp>
    </p:spTree>
    <p:extLst>
      <p:ext uri="{BB962C8B-B14F-4D97-AF65-F5344CB8AC3E}">
        <p14:creationId xmlns:p14="http://schemas.microsoft.com/office/powerpoint/2010/main" val="3425474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Title Only">
    <p:spTree>
      <p:nvGrpSpPr>
        <p:cNvPr id="1" name=""/>
        <p:cNvGrpSpPr/>
        <p:nvPr/>
      </p:nvGrpSpPr>
      <p:grpSpPr>
        <a:xfrm>
          <a:off x="0" y="0"/>
          <a:ext cx="0" cy="0"/>
          <a:chOff x="0" y="0"/>
          <a:chExt cx="0" cy="0"/>
        </a:xfrm>
      </p:grpSpPr>
      <p:sp>
        <p:nvSpPr>
          <p:cNvPr id="3"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114980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ed Content">
    <p:spTree>
      <p:nvGrpSpPr>
        <p:cNvPr id="1" name=""/>
        <p:cNvGrpSpPr/>
        <p:nvPr/>
      </p:nvGrpSpPr>
      <p:grpSpPr>
        <a:xfrm>
          <a:off x="0" y="0"/>
          <a:ext cx="0" cy="0"/>
          <a:chOff x="0" y="0"/>
          <a:chExt cx="0" cy="0"/>
        </a:xfrm>
      </p:grpSpPr>
      <p:sp>
        <p:nvSpPr>
          <p:cNvPr id="6" name="Text Placeholder 2"/>
          <p:cNvSpPr>
            <a:spLocks noGrp="1"/>
          </p:cNvSpPr>
          <p:nvPr>
            <p:ph idx="1" hasCustomPrompt="1"/>
          </p:nvPr>
        </p:nvSpPr>
        <p:spPr>
          <a:xfrm>
            <a:off x="360363" y="1079898"/>
            <a:ext cx="8339328" cy="3383280"/>
          </a:xfrm>
          <a:prstGeom prst="rect">
            <a:avLst/>
          </a:prstGeom>
        </p:spPr>
        <p:txBody>
          <a:bodyPr vert="horz" lIns="68580" tIns="34290" rIns="68580" bIns="34290" rtlCol="0">
            <a:normAutofit/>
          </a:bodyPr>
          <a:lstStyle>
            <a:lvl1pPr marL="130302" marR="0" indent="-130302" algn="l" defTabSz="342900" rtl="0" eaLnBrk="1" fontAlgn="auto" latinLnBrk="0" hangingPunct="1">
              <a:lnSpc>
                <a:spcPct val="120000"/>
              </a:lnSpc>
              <a:spcBef>
                <a:spcPts val="0"/>
              </a:spcBef>
              <a:spcAft>
                <a:spcPts val="750"/>
              </a:spcAft>
              <a:buClr>
                <a:schemeClr val="accent2"/>
              </a:buClr>
              <a:buSzTx/>
              <a:buFont typeface="Arial"/>
              <a:buChar char="•"/>
              <a:tabLst/>
              <a:defRPr sz="1400" baseline="0">
                <a:solidFill>
                  <a:schemeClr val="tx1"/>
                </a:solidFill>
              </a:defRPr>
            </a:lvl1pPr>
            <a:lvl2pPr marL="557213" indent="-214313">
              <a:lnSpc>
                <a:spcPct val="120000"/>
              </a:lnSpc>
              <a:buClr>
                <a:schemeClr val="tx1"/>
              </a:buClr>
              <a:buSzPct val="100000"/>
              <a:buFont typeface="Lucida Grande"/>
              <a:buChar char="–"/>
              <a:defRPr sz="1200" baseline="0">
                <a:solidFill>
                  <a:schemeClr val="tx1"/>
                </a:solidFill>
              </a:defRPr>
            </a:lvl2pPr>
            <a:lvl3pPr>
              <a:lnSpc>
                <a:spcPct val="120000"/>
              </a:lnSpc>
              <a:defRPr sz="1100" baseline="0">
                <a:solidFill>
                  <a:schemeClr val="tx1"/>
                </a:solidFill>
              </a:defRPr>
            </a:lvl3pPr>
            <a:lvl4pPr>
              <a:defRPr sz="1200"/>
            </a:lvl4pPr>
            <a:lvl5pPr>
              <a:defRPr sz="1200"/>
            </a:lvl5pPr>
          </a:lstStyle>
          <a:p>
            <a:pPr lvl="0"/>
            <a:r>
              <a:rPr lang="en-US" dirty="0" smtClean="0"/>
              <a:t>Click to add bulleted list</a:t>
            </a:r>
          </a:p>
          <a:p>
            <a:pPr lvl="1"/>
            <a:r>
              <a:rPr lang="en-US" dirty="0" smtClean="0"/>
              <a:t>Second Level Bullet</a:t>
            </a:r>
          </a:p>
          <a:p>
            <a:pPr lvl="2"/>
            <a:r>
              <a:rPr lang="en-US" dirty="0" smtClean="0"/>
              <a:t>Third Level Bullet</a:t>
            </a:r>
            <a:br>
              <a:rPr lang="en-US" dirty="0" smtClean="0"/>
            </a:br>
            <a:endParaRPr lang="en-US" dirty="0" smtClean="0"/>
          </a:p>
          <a:p>
            <a:pPr lvl="0"/>
            <a:r>
              <a:rPr lang="en-US" dirty="0" smtClean="0"/>
              <a:t>Click to add bulleted list</a:t>
            </a:r>
          </a:p>
          <a:p>
            <a:pPr lvl="0"/>
            <a:r>
              <a:rPr lang="en-US" dirty="0" smtClean="0"/>
              <a:t>Click to add bulleted list</a:t>
            </a:r>
          </a:p>
          <a:p>
            <a:pPr lvl="0"/>
            <a:r>
              <a:rPr lang="en-US" dirty="0" smtClean="0"/>
              <a:t>Click to add bulleted list</a:t>
            </a:r>
          </a:p>
        </p:txBody>
      </p:sp>
      <p:sp>
        <p:nvSpPr>
          <p:cNvPr id="7" name="Text Placeholder 6"/>
          <p:cNvSpPr>
            <a:spLocks noGrp="1"/>
          </p:cNvSpPr>
          <p:nvPr>
            <p:ph type="body" sz="quarter" idx="10" hasCustomPrompt="1"/>
          </p:nvPr>
        </p:nvSpPr>
        <p:spPr>
          <a:xfrm>
            <a:off x="0" y="0"/>
            <a:ext cx="9144000" cy="699516"/>
          </a:xfrm>
          <a:prstGeom prst="rect">
            <a:avLst/>
          </a:prstGeom>
          <a:solidFill>
            <a:schemeClr val="bg1"/>
          </a:solidFill>
          <a:ln>
            <a:noFill/>
          </a:ln>
          <a:effectLst>
            <a:outerShdw blurRad="40005" dist="25400" dir="5400000" algn="t" rotWithShape="0">
              <a:prstClr val="black">
                <a:alpha val="30000"/>
              </a:prstClr>
            </a:outerShdw>
          </a:effectLst>
        </p:spPr>
        <p:txBody>
          <a:bodyPr lIns="274320" tIns="34290" rIns="68580" bIns="34290" anchor="ctr" anchorCtr="0">
            <a:normAutofit/>
          </a:bodyPr>
          <a:lstStyle>
            <a:lvl1pPr marL="0" indent="0">
              <a:buNone/>
              <a:defRPr sz="2000" baseline="0">
                <a:latin typeface="Arial Black"/>
                <a:cs typeface="Arial Black"/>
              </a:defRPr>
            </a:lvl1pPr>
          </a:lstStyle>
          <a:p>
            <a:pPr lvl="0"/>
            <a:r>
              <a:rPr lang="en-US" dirty="0" smtClean="0"/>
              <a:t>CLICK TO ADD TITLE</a:t>
            </a:r>
            <a:endParaRPr lang="en-US" dirty="0"/>
          </a:p>
        </p:txBody>
      </p:sp>
    </p:spTree>
    <p:extLst>
      <p:ext uri="{BB962C8B-B14F-4D97-AF65-F5344CB8AC3E}">
        <p14:creationId xmlns:p14="http://schemas.microsoft.com/office/powerpoint/2010/main" val="1754562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633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ection Title (No Image)">
    <p:spTree>
      <p:nvGrpSpPr>
        <p:cNvPr id="1" name=""/>
        <p:cNvGrpSpPr/>
        <p:nvPr/>
      </p:nvGrpSpPr>
      <p:grpSpPr>
        <a:xfrm>
          <a:off x="0" y="0"/>
          <a:ext cx="0" cy="0"/>
          <a:chOff x="0" y="0"/>
          <a:chExt cx="0" cy="0"/>
        </a:xfrm>
      </p:grpSpPr>
      <p:pic>
        <p:nvPicPr>
          <p:cNvPr id="10" name="Picture Placeholder 6" descr="Pattern_ppt.jp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13368" y="-11545"/>
            <a:ext cx="6898105" cy="5173578"/>
          </a:xfrm>
          <a:prstGeom prst="rect">
            <a:avLst/>
          </a:prstGeom>
        </p:spPr>
      </p:pic>
      <p:pic>
        <p:nvPicPr>
          <p:cNvPr id="16" name="Picture Placeholder 6" descr="Pattern_ppt.jp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6858001" y="-11545"/>
            <a:ext cx="2338293" cy="5173578"/>
          </a:xfrm>
          <a:prstGeom prst="rect">
            <a:avLst/>
          </a:prstGeom>
        </p:spPr>
      </p:pic>
      <p:sp>
        <p:nvSpPr>
          <p:cNvPr id="7" name="Text Placeholder 12"/>
          <p:cNvSpPr>
            <a:spLocks noGrp="1"/>
          </p:cNvSpPr>
          <p:nvPr>
            <p:ph type="body" sz="quarter" idx="13" hasCustomPrompt="1"/>
          </p:nvPr>
        </p:nvSpPr>
        <p:spPr>
          <a:xfrm>
            <a:off x="872404" y="3947727"/>
            <a:ext cx="5014975"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And Line 3 Here</a:t>
            </a:r>
            <a:endParaRPr lang="en-US" dirty="0"/>
          </a:p>
        </p:txBody>
      </p:sp>
      <p:sp>
        <p:nvSpPr>
          <p:cNvPr id="13" name="Text Placeholder 12"/>
          <p:cNvSpPr>
            <a:spLocks noGrp="1"/>
          </p:cNvSpPr>
          <p:nvPr>
            <p:ph type="body" sz="quarter" idx="11" hasCustomPrompt="1"/>
          </p:nvPr>
        </p:nvSpPr>
        <p:spPr>
          <a:xfrm>
            <a:off x="872404" y="3394370"/>
            <a:ext cx="3688427" cy="647100"/>
          </a:xfrm>
          <a:prstGeom prst="rect">
            <a:avLst/>
          </a:prstGeom>
          <a:solidFill>
            <a:srgbClr val="2FC2D9"/>
          </a:solidFill>
        </p:spPr>
        <p:txBody>
          <a:bodyPr wrap="none" lIns="137160" tIns="27432" rIns="137160" bIns="34290">
            <a:spAutoFit/>
          </a:bodyPr>
          <a:lstStyle>
            <a:lvl1pPr marL="0" indent="0">
              <a:buNone/>
              <a:defRPr sz="3800" b="0" i="0" cap="all">
                <a:solidFill>
                  <a:schemeClr val="bg1"/>
                </a:solidFill>
                <a:latin typeface="Arial Black"/>
                <a:cs typeface="Arial Black"/>
              </a:defRPr>
            </a:lvl1pPr>
            <a:lvl2pPr marL="342900" indent="0">
              <a:buNone/>
              <a:defRPr sz="3800" b="0" i="0" cap="all">
                <a:latin typeface="Arial Black"/>
                <a:cs typeface="Arial Black"/>
              </a:defRPr>
            </a:lvl2pPr>
            <a:lvl3pPr marL="685800" indent="0">
              <a:buNone/>
              <a:defRPr sz="3800" b="0" i="0" cap="all">
                <a:latin typeface="Arial Black"/>
                <a:cs typeface="Arial Black"/>
              </a:defRPr>
            </a:lvl3pPr>
            <a:lvl4pPr marL="1028700" indent="0">
              <a:buNone/>
              <a:defRPr sz="3800" b="0" i="0" cap="all">
                <a:latin typeface="Arial Black"/>
                <a:cs typeface="Arial Black"/>
              </a:defRPr>
            </a:lvl4pPr>
            <a:lvl5pPr marL="1371600" indent="0">
              <a:buNone/>
              <a:defRPr sz="3800" b="0" i="0" cap="all">
                <a:latin typeface="Arial Black"/>
                <a:cs typeface="Arial Black"/>
              </a:defRPr>
            </a:lvl5pPr>
          </a:lstStyle>
          <a:p>
            <a:pPr lvl="0"/>
            <a:r>
              <a:rPr lang="en-US" dirty="0" smtClean="0"/>
              <a:t>Line 2 Here</a:t>
            </a:r>
            <a:endParaRPr lang="en-US" dirty="0"/>
          </a:p>
        </p:txBody>
      </p:sp>
      <p:sp>
        <p:nvSpPr>
          <p:cNvPr id="2" name="Title 1"/>
          <p:cNvSpPr>
            <a:spLocks noGrp="1"/>
          </p:cNvSpPr>
          <p:nvPr>
            <p:ph type="title" hasCustomPrompt="1"/>
          </p:nvPr>
        </p:nvSpPr>
        <p:spPr>
          <a:xfrm>
            <a:off x="872404" y="2869953"/>
            <a:ext cx="5285757" cy="647100"/>
          </a:xfrm>
          <a:prstGeom prst="rect">
            <a:avLst/>
          </a:prstGeom>
          <a:solidFill>
            <a:srgbClr val="2FC2D9"/>
          </a:solidFill>
          <a:ln>
            <a:noFill/>
          </a:ln>
        </p:spPr>
        <p:txBody>
          <a:bodyPr wrap="none" lIns="137160" tIns="27432" rIns="137160" bIns="34290" anchor="t">
            <a:spAutoFit/>
          </a:bodyPr>
          <a:lstStyle>
            <a:lvl1pPr algn="l">
              <a:defRPr sz="3800" b="0" cap="all" baseline="0">
                <a:solidFill>
                  <a:srgbClr val="FFFFFF"/>
                </a:solidFill>
              </a:defRPr>
            </a:lvl1pPr>
          </a:lstStyle>
          <a:p>
            <a:r>
              <a:rPr lang="en-US" dirty="0" smtClean="0"/>
              <a:t>Type line 1 here</a:t>
            </a:r>
            <a:endParaRPr lang="en-US" dirty="0"/>
          </a:p>
        </p:txBody>
      </p:sp>
      <p:sp>
        <p:nvSpPr>
          <p:cNvPr id="8" name="Text Placeholder 13"/>
          <p:cNvSpPr txBox="1">
            <a:spLocks/>
          </p:cNvSpPr>
          <p:nvPr userDrawn="1"/>
        </p:nvSpPr>
        <p:spPr>
          <a:xfrm>
            <a:off x="781354" y="2496458"/>
            <a:ext cx="6488113" cy="692498"/>
          </a:xfrm>
          <a:prstGeom prst="rect">
            <a:avLst/>
          </a:prstGeom>
        </p:spPr>
        <p:txBody>
          <a:bodyPr lIns="68580" tIns="34290" rIns="68580" bIns="34290"/>
          <a:lstStyle>
            <a:lvl1pPr marL="342900" indent="-342900" algn="l" defTabSz="457200" rtl="0" eaLnBrk="1" latinLnBrk="0" hangingPunct="1">
              <a:spcBef>
                <a:spcPct val="20000"/>
              </a:spcBef>
              <a:buClr>
                <a:schemeClr val="accent2"/>
              </a:buClr>
              <a:buFont typeface="Arial"/>
              <a:buChar char="•"/>
              <a:defRPr sz="2000" kern="1200">
                <a:solidFill>
                  <a:schemeClr val="tx1"/>
                </a:solidFill>
                <a:latin typeface="Trebuchet MS"/>
                <a:ea typeface="+mn-ea"/>
                <a:cs typeface="Trebuchet MS"/>
              </a:defRPr>
            </a:lvl1pPr>
            <a:lvl2pPr marL="742950" indent="-285750" algn="l" defTabSz="457200" rtl="0" eaLnBrk="1" latinLnBrk="0" hangingPunct="1">
              <a:spcBef>
                <a:spcPct val="20000"/>
              </a:spcBef>
              <a:buFont typeface="Arial"/>
              <a:buChar char="–"/>
              <a:defRPr sz="1800" kern="1200">
                <a:solidFill>
                  <a:schemeClr val="tx1"/>
                </a:solidFill>
                <a:latin typeface="Trebuchet MS"/>
                <a:ea typeface="+mn-ea"/>
                <a:cs typeface="Trebuchet MS"/>
              </a:defRPr>
            </a:lvl2pPr>
            <a:lvl3pPr marL="1143000" indent="-228600" algn="l" defTabSz="457200" rtl="0" eaLnBrk="1" latinLnBrk="0" hangingPunct="1">
              <a:spcBef>
                <a:spcPct val="20000"/>
              </a:spcBef>
              <a:buFont typeface="Arial"/>
              <a:buChar char="•"/>
              <a:defRPr sz="1600" kern="1200">
                <a:solidFill>
                  <a:schemeClr val="tx1"/>
                </a:solidFill>
                <a:latin typeface="Trebuchet MS"/>
                <a:ea typeface="+mn-ea"/>
                <a:cs typeface="Trebuchet MS"/>
              </a:defRPr>
            </a:lvl3pPr>
            <a:lvl4pPr marL="1600200" indent="-228600" algn="l" defTabSz="457200" rtl="0" eaLnBrk="1" latinLnBrk="0" hangingPunct="1">
              <a:spcBef>
                <a:spcPct val="20000"/>
              </a:spcBef>
              <a:buFont typeface="Arial"/>
              <a:buChar char="–"/>
              <a:defRPr sz="1300" kern="1200">
                <a:solidFill>
                  <a:schemeClr val="tx1"/>
                </a:solidFill>
                <a:latin typeface="Trebuchet MS"/>
                <a:ea typeface="+mn-ea"/>
                <a:cs typeface="Trebuchet MS"/>
              </a:defRPr>
            </a:lvl4pPr>
            <a:lvl5pPr marL="2057400" indent="-228600" algn="l" defTabSz="457200" rtl="0" eaLnBrk="1" latinLnBrk="0" hangingPunct="1">
              <a:spcBef>
                <a:spcPct val="20000"/>
              </a:spcBef>
              <a:buFont typeface="Arial"/>
              <a:buChar char="»"/>
              <a:defRPr sz="1100" kern="1200">
                <a:solidFill>
                  <a:schemeClr val="tx1"/>
                </a:solidFill>
                <a:latin typeface="Trebuchet MS"/>
                <a:ea typeface="+mn-ea"/>
                <a:cs typeface="Trebuchet M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1500" dirty="0"/>
          </a:p>
        </p:txBody>
      </p:sp>
      <p:sp>
        <p:nvSpPr>
          <p:cNvPr id="15" name="Text Placeholder 14"/>
          <p:cNvSpPr>
            <a:spLocks noGrp="1"/>
          </p:cNvSpPr>
          <p:nvPr>
            <p:ph type="body" sz="quarter" idx="14" hasCustomPrompt="1"/>
          </p:nvPr>
        </p:nvSpPr>
        <p:spPr>
          <a:xfrm>
            <a:off x="866628" y="2457127"/>
            <a:ext cx="3731155" cy="284693"/>
          </a:xfrm>
          <a:prstGeom prst="rect">
            <a:avLst/>
          </a:prstGeom>
          <a:solidFill>
            <a:schemeClr val="accent2"/>
          </a:solidFill>
        </p:spPr>
        <p:txBody>
          <a:bodyPr vert="horz" wrap="none" lIns="68580" tIns="34290" rIns="68580" bIns="34290">
            <a:spAutoFit/>
          </a:bodyPr>
          <a:lstStyle>
            <a:lvl1pPr marL="0" indent="0">
              <a:buNone/>
              <a:defRPr sz="1400">
                <a:solidFill>
                  <a:srgbClr val="FFFFFF"/>
                </a:solidFill>
                <a:latin typeface="Arial Black"/>
                <a:cs typeface="Arial Black"/>
              </a:defRPr>
            </a:lvl1pPr>
          </a:lstStyle>
          <a:p>
            <a:pPr lvl="0"/>
            <a:r>
              <a:rPr lang="en-US" dirty="0" smtClean="0"/>
              <a:t>OPTIONAL EYEBROW HEADER HERE</a:t>
            </a:r>
            <a:endParaRPr lang="en-US" dirty="0"/>
          </a:p>
        </p:txBody>
      </p:sp>
    </p:spTree>
    <p:extLst>
      <p:ext uri="{BB962C8B-B14F-4D97-AF65-F5344CB8AC3E}">
        <p14:creationId xmlns:p14="http://schemas.microsoft.com/office/powerpoint/2010/main" val="1919740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Rectangle 1"/>
          <p:cNvSpPr/>
          <p:nvPr userDrawn="1"/>
        </p:nvSpPr>
        <p:spPr>
          <a:xfrm>
            <a:off x="0" y="4856480"/>
            <a:ext cx="9155206" cy="298226"/>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lIns="68580" tIns="34290" rIns="68580" bIns="34290" rtlCol="0" anchor="ctr"/>
          <a:lstStyle/>
          <a:p>
            <a:pPr algn="ctr"/>
            <a:endParaRPr lang="en-US" sz="1400" dirty="0"/>
          </a:p>
        </p:txBody>
      </p:sp>
      <p:sp>
        <p:nvSpPr>
          <p:cNvPr id="3" name="TextBox 2"/>
          <p:cNvSpPr txBox="1"/>
          <p:nvPr userDrawn="1"/>
        </p:nvSpPr>
        <p:spPr>
          <a:xfrm>
            <a:off x="7421113" y="4900039"/>
            <a:ext cx="1493520" cy="192360"/>
          </a:xfrm>
          <a:prstGeom prst="rect">
            <a:avLst/>
          </a:prstGeom>
          <a:noFill/>
        </p:spPr>
        <p:txBody>
          <a:bodyPr wrap="square" lIns="68580" tIns="34290" rIns="68580" bIns="34290" rtlCol="0">
            <a:spAutoFit/>
          </a:bodyPr>
          <a:lstStyle/>
          <a:p>
            <a:pPr algn="r"/>
            <a:fld id="{C2C0EDAD-27A0-9447-9004-E733B36B95C3}" type="slidenum">
              <a:rPr lang="en-US" sz="800" b="0" i="0" smtClean="0">
                <a:solidFill>
                  <a:srgbClr val="CCCCCC"/>
                </a:solidFill>
                <a:latin typeface="Trebuchet MS"/>
                <a:cs typeface="Trebuchet MS"/>
              </a:rPr>
              <a:pPr algn="r"/>
              <a:t>‹#›</a:t>
            </a:fld>
            <a:endParaRPr lang="en-US" sz="800" b="0" i="0" dirty="0">
              <a:solidFill>
                <a:srgbClr val="CCCCCC"/>
              </a:solidFill>
              <a:latin typeface="Trebuchet MS"/>
              <a:cs typeface="Trebuchet MS"/>
            </a:endParaRPr>
          </a:p>
        </p:txBody>
      </p:sp>
      <p:sp>
        <p:nvSpPr>
          <p:cNvPr id="4" name="TextBox 3"/>
          <p:cNvSpPr txBox="1"/>
          <p:nvPr userDrawn="1"/>
        </p:nvSpPr>
        <p:spPr>
          <a:xfrm>
            <a:off x="880559" y="4921739"/>
            <a:ext cx="2316480" cy="161583"/>
          </a:xfrm>
          <a:prstGeom prst="rect">
            <a:avLst/>
          </a:prstGeom>
          <a:noFill/>
        </p:spPr>
        <p:txBody>
          <a:bodyPr wrap="square" lIns="68580" tIns="34290" rIns="68580" bIns="34290" rtlCol="0">
            <a:spAutoFit/>
          </a:bodyPr>
          <a:lstStyle/>
          <a:p>
            <a:r>
              <a:rPr lang="en-US" sz="600" b="0" i="0" kern="0" spc="15" dirty="0" smtClean="0">
                <a:solidFill>
                  <a:schemeClr val="accent1"/>
                </a:solidFill>
                <a:latin typeface="Trebuchet MS"/>
                <a:cs typeface="Trebuchet MS"/>
              </a:rPr>
              <a:t>CONFIDENTIAL</a:t>
            </a:r>
            <a:endParaRPr lang="en-US" sz="600" b="0" i="0" kern="0" spc="15" dirty="0">
              <a:solidFill>
                <a:schemeClr val="accent1"/>
              </a:solidFill>
              <a:latin typeface="Trebuchet MS"/>
              <a:cs typeface="Trebuchet MS"/>
            </a:endParaRPr>
          </a:p>
        </p:txBody>
      </p:sp>
      <p:cxnSp>
        <p:nvCxnSpPr>
          <p:cNvPr id="5" name="Straight Connector 4"/>
          <p:cNvCxnSpPr/>
          <p:nvPr userDrawn="1"/>
        </p:nvCxnSpPr>
        <p:spPr>
          <a:xfrm>
            <a:off x="813249" y="4940808"/>
            <a:ext cx="0" cy="123444"/>
          </a:xfrm>
          <a:prstGeom prst="line">
            <a:avLst/>
          </a:prstGeom>
          <a:ln w="3175" cmpd="sng">
            <a:solidFill>
              <a:schemeClr val="accent1"/>
            </a:solidFill>
          </a:ln>
          <a:effectLst/>
        </p:spPr>
        <p:style>
          <a:lnRef idx="2">
            <a:schemeClr val="accent1"/>
          </a:lnRef>
          <a:fillRef idx="0">
            <a:schemeClr val="accent1"/>
          </a:fillRef>
          <a:effectRef idx="1">
            <a:schemeClr val="accent1"/>
          </a:effectRef>
          <a:fontRef idx="minor">
            <a:schemeClr val="tx1"/>
          </a:fontRef>
        </p:style>
      </p:cxnSp>
      <p:pic>
        <p:nvPicPr>
          <p:cNvPr id="6" name="Picture 5" descr="logo_footer.png"/>
          <p:cNvPicPr>
            <a:picLocks noChangeAspect="1"/>
          </p:cNvPicPr>
          <p:nvPr userDrawn="1"/>
        </p:nvPicPr>
        <p:blipFill>
          <a:blip r:embed="rId8" cstate="screen">
            <a:extLst>
              <a:ext uri="{28A0092B-C50C-407E-A947-70E740481C1C}">
                <a14:useLocalDpi xmlns:a14="http://schemas.microsoft.com/office/drawing/2010/main"/>
              </a:ext>
            </a:extLst>
          </a:blip>
          <a:stretch>
            <a:fillRect/>
          </a:stretch>
        </p:blipFill>
        <p:spPr>
          <a:xfrm>
            <a:off x="232224" y="4931433"/>
            <a:ext cx="476250" cy="169417"/>
          </a:xfrm>
          <a:prstGeom prst="rect">
            <a:avLst/>
          </a:prstGeom>
        </p:spPr>
      </p:pic>
    </p:spTree>
    <p:extLst>
      <p:ext uri="{BB962C8B-B14F-4D97-AF65-F5344CB8AC3E}">
        <p14:creationId xmlns:p14="http://schemas.microsoft.com/office/powerpoint/2010/main" val="200566891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50" r:id="rId3"/>
    <p:sldLayoutId id="2147483711" r:id="rId4"/>
    <p:sldLayoutId id="2147483749" r:id="rId5"/>
    <p:sldLayoutId id="2147483751" r:id="rId6"/>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mailto:siarhei_beliakou@epam.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hyperlink" Target="https://www.zabbix.com/documentation/3.2/manual/config/items/itemtypes/simple_checks"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hyperlink" Target="https://www.zabbix.com/documentation/3.2/manual/config/items/itemtypes/calculated" TargetMode="Externa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hyperlink" Target="https://www.zabbix.com/documentation/3.2/manual/config/items/itemtypes/internal"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hyperlink" Target="https://www.zabbix.com/documentation/3.2/manual/config/items/itemtypes/aggregate"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hyperlink" Target="https://www.zabbix.com/documentation/3.2/manual/config/items/itemtypes/external"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hyperlink" Target="https://www.zabbix.com/documentation/3.2/manual/config/items/itemtypes/log_items"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4791"/>
          <a:stretch/>
        </p:blipFill>
        <p:spPr>
          <a:xfrm>
            <a:off x="0" y="0"/>
            <a:ext cx="9144000" cy="4860235"/>
          </a:xfrm>
          <a:prstGeom prst="rect">
            <a:avLst/>
          </a:prstGeom>
        </p:spPr>
      </p:pic>
      <p:sp>
        <p:nvSpPr>
          <p:cNvPr id="4" name="Text Placeholder 3"/>
          <p:cNvSpPr>
            <a:spLocks noGrp="1"/>
          </p:cNvSpPr>
          <p:nvPr>
            <p:ph type="body" sz="quarter" idx="16"/>
          </p:nvPr>
        </p:nvSpPr>
        <p:spPr>
          <a:xfrm>
            <a:off x="660399" y="3569474"/>
            <a:ext cx="6488113" cy="561692"/>
          </a:xfrm>
          <a:effectLst>
            <a:glow rad="63500">
              <a:schemeClr val="tx1">
                <a:alpha val="40000"/>
              </a:schemeClr>
            </a:glow>
            <a:outerShdw blurRad="50800" dist="50800" dir="5400000" algn="ctr" rotWithShape="0">
              <a:schemeClr val="tx1"/>
            </a:outerShdw>
            <a:softEdge rad="215900"/>
          </a:effectLst>
        </p:spPr>
        <p:txBody>
          <a:bodyPr/>
          <a:lstStyle/>
          <a:p>
            <a:r>
              <a:rPr lang="en-US" sz="1600" b="1" dirty="0" smtClean="0">
                <a:solidFill>
                  <a:schemeClr val="bg1">
                    <a:lumMod val="95000"/>
                  </a:schemeClr>
                </a:solidFill>
                <a:effectLst>
                  <a:outerShdw blurRad="50800" dist="50800" dir="5400000" algn="ctr" rotWithShape="0">
                    <a:schemeClr val="tx1"/>
                  </a:outerShdw>
                </a:effectLst>
                <a:latin typeface="+mj-lt"/>
              </a:rPr>
              <a:t>Author: Siarhei Beliakou</a:t>
            </a:r>
          </a:p>
          <a:p>
            <a:r>
              <a:rPr lang="en-US" sz="1600" dirty="0">
                <a:solidFill>
                  <a:schemeClr val="bg1">
                    <a:lumMod val="95000"/>
                  </a:schemeClr>
                </a:solidFill>
                <a:effectLst>
                  <a:outerShdw blurRad="50800" dist="50800" dir="5400000" algn="ctr" rotWithShape="0">
                    <a:schemeClr val="tx1"/>
                  </a:outerShdw>
                </a:effectLst>
                <a:latin typeface="+mj-lt"/>
              </a:rPr>
              <a:t> </a:t>
            </a:r>
            <a:r>
              <a:rPr lang="en-US" sz="1600" dirty="0" smtClean="0">
                <a:solidFill>
                  <a:schemeClr val="bg1">
                    <a:lumMod val="95000"/>
                  </a:schemeClr>
                </a:solidFill>
                <a:effectLst>
                  <a:outerShdw blurRad="50800" dist="50800" dir="5400000" algn="ctr" rotWithShape="0">
                    <a:schemeClr val="tx1"/>
                  </a:outerShdw>
                </a:effectLst>
                <a:latin typeface="+mj-lt"/>
              </a:rPr>
              <a:t> email: </a:t>
            </a:r>
            <a:r>
              <a:rPr lang="en-US" sz="1600" dirty="0" smtClean="0">
                <a:solidFill>
                  <a:schemeClr val="bg1">
                    <a:lumMod val="95000"/>
                  </a:schemeClr>
                </a:solidFill>
                <a:effectLst>
                  <a:outerShdw blurRad="50800" dist="50800" dir="5400000" algn="ctr" rotWithShape="0">
                    <a:schemeClr val="tx1"/>
                  </a:outerShdw>
                </a:effectLst>
                <a:latin typeface="+mj-lt"/>
                <a:hlinkClick r:id="rId4"/>
              </a:rPr>
              <a:t>siarhei_beliakou@epam.com</a:t>
            </a:r>
            <a:endParaRPr lang="en-US" sz="1600" dirty="0">
              <a:solidFill>
                <a:schemeClr val="bg1">
                  <a:lumMod val="95000"/>
                </a:schemeClr>
              </a:solidFill>
              <a:effectLst>
                <a:outerShdw blurRad="50800" dist="50800" dir="5400000" algn="ctr" rotWithShape="0">
                  <a:schemeClr val="tx1"/>
                </a:outerShdw>
              </a:effectLst>
              <a:latin typeface="+mj-lt"/>
            </a:endParaRPr>
          </a:p>
        </p:txBody>
      </p:sp>
      <p:sp>
        <p:nvSpPr>
          <p:cNvPr id="5" name="Text Placeholder 4"/>
          <p:cNvSpPr>
            <a:spLocks noGrp="1"/>
          </p:cNvSpPr>
          <p:nvPr>
            <p:ph type="body" sz="quarter" idx="17"/>
          </p:nvPr>
        </p:nvSpPr>
        <p:spPr>
          <a:xfrm>
            <a:off x="660399" y="4355802"/>
            <a:ext cx="3649662" cy="279797"/>
          </a:xfrm>
        </p:spPr>
        <p:txBody>
          <a:bodyPr>
            <a:normAutofit lnSpcReduction="10000"/>
          </a:bodyPr>
          <a:lstStyle/>
          <a:p>
            <a:r>
              <a:rPr lang="en-US" b="1" dirty="0" smtClean="0">
                <a:solidFill>
                  <a:schemeClr val="bg1">
                    <a:lumMod val="95000"/>
                  </a:schemeClr>
                </a:solidFill>
                <a:latin typeface="Trebuchet MS"/>
                <a:cs typeface="Trebuchet MS"/>
              </a:rPr>
              <a:t>2017</a:t>
            </a:r>
            <a:endParaRPr lang="en-US" b="1" dirty="0">
              <a:solidFill>
                <a:schemeClr val="bg1">
                  <a:lumMod val="95000"/>
                </a:schemeClr>
              </a:solidFill>
              <a:latin typeface="Trebuchet MS"/>
              <a:cs typeface="Trebuchet MS"/>
            </a:endParaRPr>
          </a:p>
        </p:txBody>
      </p:sp>
      <p:pic>
        <p:nvPicPr>
          <p:cNvPr id="18" name="Picture Placeholder 17" descr="logo_cover_5.png"/>
          <p:cNvPicPr>
            <a:picLocks noGrp="1" noChangeAspect="1"/>
          </p:cNvPicPr>
          <p:nvPr>
            <p:ph type="pic" sz="quarter" idx="19"/>
          </p:nvPr>
        </p:nvPicPr>
        <p:blipFill>
          <a:blip r:embed="rId5" cstate="screen">
            <a:extLst>
              <a:ext uri="{28A0092B-C50C-407E-A947-70E740481C1C}">
                <a14:useLocalDpi xmlns:a14="http://schemas.microsoft.com/office/drawing/2010/main"/>
              </a:ext>
            </a:extLst>
          </a:blip>
          <a:srcRect t="3538" b="3538"/>
          <a:stretch>
            <a:fillRect/>
          </a:stretch>
        </p:blipFill>
        <p:spPr>
          <a:effectLst>
            <a:outerShdw blurRad="50800" dist="50800" dir="5400000" algn="ctr" rotWithShape="0">
              <a:schemeClr val="tx1"/>
            </a:outerShdw>
          </a:effectLst>
        </p:spPr>
      </p:pic>
      <p:sp>
        <p:nvSpPr>
          <p:cNvPr id="9" name="Text Placeholder 5"/>
          <p:cNvSpPr txBox="1">
            <a:spLocks/>
          </p:cNvSpPr>
          <p:nvPr/>
        </p:nvSpPr>
        <p:spPr>
          <a:xfrm>
            <a:off x="660399" y="431677"/>
            <a:ext cx="7891652" cy="533400"/>
          </a:xfrm>
          <a:prstGeom prst="rect">
            <a:avLst/>
          </a:prstGeom>
          <a:noFill/>
        </p:spPr>
        <p:txBody>
          <a:bodyPr/>
          <a:lstStyle>
            <a:lvl1pPr marL="0" indent="0" algn="l" defTabSz="914400" rtl="0" eaLnBrk="1" latinLnBrk="0" hangingPunct="1">
              <a:spcBef>
                <a:spcPct val="20000"/>
              </a:spcBef>
              <a:buFont typeface="Arial" pitchFamily="34" charset="0"/>
              <a:buNone/>
              <a:defRPr sz="3000" b="1" kern="1200">
                <a:solidFill>
                  <a:schemeClr val="bg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15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15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15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15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3000" b="1" i="0" u="none" strike="noStrike" kern="1200" cap="none" spc="0" normalizeH="0" baseline="0" noProof="0" dirty="0" smtClean="0">
                <a:ln>
                  <a:noFill/>
                </a:ln>
                <a:solidFill>
                  <a:schemeClr val="bg1">
                    <a:lumMod val="95000"/>
                  </a:schemeClr>
                </a:solidFill>
                <a:effectLst>
                  <a:outerShdw blurRad="88900" dist="101600" dir="5400000" algn="ctr" rotWithShape="0">
                    <a:schemeClr val="tx1"/>
                  </a:outerShdw>
                </a:effectLst>
                <a:uLnTx/>
                <a:uFillTx/>
                <a:latin typeface="+mj-lt"/>
                <a:ea typeface="Tahoma" pitchFamily="34" charset="0"/>
                <a:cs typeface="Tahoma" pitchFamily="34" charset="0"/>
              </a:rPr>
              <a:t>MTN.NIX</a:t>
            </a:r>
            <a:endParaRPr kumimoji="0" lang="en-US" sz="3000" b="1" i="0" u="none" strike="noStrike" kern="1200" cap="none" spc="0" normalizeH="0" baseline="0" noProof="0" dirty="0">
              <a:ln>
                <a:noFill/>
              </a:ln>
              <a:solidFill>
                <a:schemeClr val="bg1">
                  <a:lumMod val="95000"/>
                </a:schemeClr>
              </a:solidFill>
              <a:effectLst>
                <a:outerShdw blurRad="88900" dist="101600" dir="5400000" algn="ctr" rotWithShape="0">
                  <a:schemeClr val="tx1"/>
                </a:outerShdw>
              </a:effectLst>
              <a:uLnTx/>
              <a:uFillTx/>
              <a:latin typeface="+mj-lt"/>
              <a:ea typeface="Tahoma" pitchFamily="34" charset="0"/>
              <a:cs typeface="Tahoma" pitchFamily="34" charset="0"/>
            </a:endParaRPr>
          </a:p>
        </p:txBody>
      </p:sp>
      <p:sp>
        <p:nvSpPr>
          <p:cNvPr id="7" name="Text Placeholder 2"/>
          <p:cNvSpPr>
            <a:spLocks noGrp="1"/>
          </p:cNvSpPr>
          <p:nvPr>
            <p:ph type="body" sz="quarter" idx="15"/>
          </p:nvPr>
        </p:nvSpPr>
        <p:spPr>
          <a:xfrm>
            <a:off x="631825" y="1353864"/>
            <a:ext cx="8144622" cy="1989775"/>
          </a:xfrm>
        </p:spPr>
        <p:txBody>
          <a:bodyPr/>
          <a:lstStyle/>
          <a:p>
            <a:pPr algn="ctr"/>
            <a:r>
              <a:rPr lang="en-US" sz="5400" b="1" dirty="0" smtClean="0">
                <a:effectLst>
                  <a:outerShdw blurRad="50800" dist="50800" dir="5400000" algn="ctr" rotWithShape="0">
                    <a:schemeClr val="tx1"/>
                  </a:outerShdw>
                </a:effectLst>
                <a:latin typeface="+mj-lt"/>
              </a:rPr>
              <a:t>Zabbix</a:t>
            </a:r>
            <a:r>
              <a:rPr lang="en-US" sz="3200" b="1" dirty="0" smtClean="0">
                <a:effectLst>
                  <a:outerShdw blurRad="50800" dist="50800" dir="5400000" algn="ctr" rotWithShape="0">
                    <a:schemeClr val="tx1"/>
                  </a:outerShdw>
                </a:effectLst>
                <a:latin typeface="+mj-lt"/>
              </a:rPr>
              <a:t> </a:t>
            </a:r>
          </a:p>
          <a:p>
            <a:pPr algn="ctr"/>
            <a:r>
              <a:rPr lang="en-US" sz="5400" b="1" dirty="0">
                <a:effectLst>
                  <a:outerShdw blurRad="50800" dist="50800" dir="5400000" algn="ctr" rotWithShape="0">
                    <a:schemeClr val="tx1"/>
                  </a:outerShdw>
                </a:effectLst>
                <a:latin typeface="+mj-lt"/>
              </a:rPr>
              <a:t>Monitoring System</a:t>
            </a:r>
            <a:endParaRPr lang="ru-RU" sz="5400" b="1" dirty="0">
              <a:effectLst>
                <a:outerShdw blurRad="50800" dist="50800" dir="5400000" algn="ctr" rotWithShape="0">
                  <a:schemeClr val="tx1"/>
                </a:outerShdw>
              </a:effectLst>
              <a:latin typeface="+mj-lt"/>
            </a:endParaRPr>
          </a:p>
          <a:p>
            <a:pPr algn="ctr"/>
            <a:r>
              <a:rPr lang="en-US" sz="2400" b="1" dirty="0" smtClean="0">
                <a:effectLst>
                  <a:outerShdw blurRad="50800" dist="50800" dir="5400000" algn="ctr" rotWithShape="0">
                    <a:schemeClr val="tx1"/>
                  </a:outerShdw>
                </a:effectLst>
                <a:latin typeface="+mj-lt"/>
              </a:rPr>
              <a:t>(v3.2)</a:t>
            </a:r>
          </a:p>
          <a:p>
            <a:pPr algn="r"/>
            <a:r>
              <a:rPr lang="en-US" sz="2400" dirty="0" smtClean="0">
                <a:effectLst>
                  <a:outerShdw blurRad="50800" dist="50800" dir="5400000" algn="ctr" rotWithShape="0">
                    <a:schemeClr val="tx1"/>
                  </a:outerShdw>
                </a:effectLst>
                <a:latin typeface="+mj-lt"/>
              </a:rPr>
              <a:t>Items</a:t>
            </a:r>
            <a:endParaRPr lang="en-US" sz="2400" dirty="0">
              <a:effectLst>
                <a:outerShdw blurRad="50800" dist="50800" dir="5400000" algn="ctr" rotWithShape="0">
                  <a:schemeClr val="tx1"/>
                </a:outerShdw>
              </a:effectLst>
              <a:latin typeface="+mj-lt"/>
            </a:endParaRPr>
          </a:p>
        </p:txBody>
      </p:sp>
    </p:spTree>
    <p:extLst>
      <p:ext uri="{BB962C8B-B14F-4D97-AF65-F5344CB8AC3E}">
        <p14:creationId xmlns:p14="http://schemas.microsoft.com/office/powerpoint/2010/main" val="9479616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72404" y="2869953"/>
            <a:ext cx="3761927" cy="647100"/>
          </a:xfrm>
          <a:solidFill>
            <a:srgbClr val="C00000"/>
          </a:solidFill>
        </p:spPr>
        <p:txBody>
          <a:bodyPr/>
          <a:lstStyle/>
          <a:p>
            <a:r>
              <a:rPr lang="en-US" b="1" dirty="0" smtClean="0"/>
              <a:t>Simple checks</a:t>
            </a:r>
            <a:endParaRPr lang="en-US" b="1" dirty="0"/>
          </a:p>
        </p:txBody>
      </p:sp>
    </p:spTree>
    <p:extLst>
      <p:ext uri="{BB962C8B-B14F-4D97-AF65-F5344CB8AC3E}">
        <p14:creationId xmlns:p14="http://schemas.microsoft.com/office/powerpoint/2010/main" val="20919935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smtClean="0"/>
              <a:t>Simple checks</a:t>
            </a:r>
            <a:endParaRPr lang="en-US" cap="all" dirty="0"/>
          </a:p>
        </p:txBody>
      </p:sp>
      <p:sp>
        <p:nvSpPr>
          <p:cNvPr id="3" name="TextBox 2"/>
          <p:cNvSpPr txBox="1"/>
          <p:nvPr/>
        </p:nvSpPr>
        <p:spPr>
          <a:xfrm>
            <a:off x="753533" y="699516"/>
            <a:ext cx="8068734" cy="4185761"/>
          </a:xfrm>
          <a:prstGeom prst="rect">
            <a:avLst/>
          </a:prstGeom>
          <a:noFill/>
        </p:spPr>
        <p:txBody>
          <a:bodyPr wrap="square" rtlCol="0">
            <a:spAutoFit/>
          </a:bodyPr>
          <a:lstStyle/>
          <a:p>
            <a:r>
              <a:rPr lang="en-US" dirty="0"/>
              <a:t>Simple checks are normally used for remote </a:t>
            </a:r>
            <a:r>
              <a:rPr lang="en-US" b="1" dirty="0"/>
              <a:t>agent-less </a:t>
            </a:r>
            <a:r>
              <a:rPr lang="en-US" dirty="0"/>
              <a:t>checks of services</a:t>
            </a:r>
            <a:r>
              <a:rPr lang="en-US" dirty="0" smtClean="0"/>
              <a:t>.</a:t>
            </a:r>
          </a:p>
          <a:p>
            <a:endParaRPr lang="en-US" dirty="0"/>
          </a:p>
          <a:p>
            <a:pPr lvl="1"/>
            <a:r>
              <a:rPr lang="en-US" dirty="0"/>
              <a:t>Note that </a:t>
            </a:r>
            <a:r>
              <a:rPr lang="en-US" dirty="0" err="1"/>
              <a:t>Zabbix</a:t>
            </a:r>
            <a:r>
              <a:rPr lang="en-US" dirty="0"/>
              <a:t> agent is not needed for simple checks. </a:t>
            </a:r>
            <a:endParaRPr lang="en-US" dirty="0" smtClean="0"/>
          </a:p>
          <a:p>
            <a:pPr lvl="1"/>
            <a:r>
              <a:rPr lang="en-US" dirty="0" err="1" smtClean="0"/>
              <a:t>Zabbix</a:t>
            </a:r>
            <a:r>
              <a:rPr lang="en-US" dirty="0" smtClean="0"/>
              <a:t> </a:t>
            </a:r>
            <a:r>
              <a:rPr lang="en-US" dirty="0"/>
              <a:t>server/proxy is responsible for the processing of simple checks (making external connections, </a:t>
            </a:r>
            <a:r>
              <a:rPr lang="en-US" dirty="0" err="1"/>
              <a:t>etc</a:t>
            </a:r>
            <a:r>
              <a:rPr lang="en-US" dirty="0" smtClean="0"/>
              <a:t>).</a:t>
            </a:r>
          </a:p>
          <a:p>
            <a:endParaRPr lang="en-US" dirty="0"/>
          </a:p>
          <a:p>
            <a:r>
              <a:rPr lang="en-US" dirty="0"/>
              <a:t>Examples of using simple checks</a:t>
            </a:r>
            <a:r>
              <a:rPr lang="en-US" dirty="0" smtClean="0"/>
              <a:t>:</a:t>
            </a:r>
          </a:p>
          <a:p>
            <a:endParaRPr lang="en-US" dirty="0"/>
          </a:p>
          <a:p>
            <a:pPr lvl="1"/>
            <a:r>
              <a:rPr lang="en-US" b="1" dirty="0" err="1"/>
              <a:t>net.tcp.service</a:t>
            </a:r>
            <a:r>
              <a:rPr lang="en-US" b="1" dirty="0"/>
              <a:t>[ftp,,</a:t>
            </a:r>
            <a:r>
              <a:rPr lang="en-US" b="1" dirty="0" smtClean="0"/>
              <a:t>155]</a:t>
            </a:r>
          </a:p>
          <a:p>
            <a:pPr lvl="1"/>
            <a:r>
              <a:rPr lang="en-US" b="1" dirty="0" err="1" smtClean="0"/>
              <a:t>net.tcp.service</a:t>
            </a:r>
            <a:r>
              <a:rPr lang="en-US" b="1" dirty="0" smtClean="0"/>
              <a:t>[http]</a:t>
            </a:r>
          </a:p>
          <a:p>
            <a:pPr lvl="1"/>
            <a:r>
              <a:rPr lang="en-US" b="1" dirty="0" err="1" smtClean="0"/>
              <a:t>net.tcp.service.perf</a:t>
            </a:r>
            <a:r>
              <a:rPr lang="en-US" b="1" dirty="0" smtClean="0"/>
              <a:t>[http</a:t>
            </a:r>
            <a:r>
              <a:rPr lang="en-US" b="1" dirty="0"/>
              <a:t>,,</a:t>
            </a:r>
            <a:r>
              <a:rPr lang="en-US" b="1" dirty="0" smtClean="0"/>
              <a:t>8080]</a:t>
            </a:r>
          </a:p>
          <a:p>
            <a:pPr lvl="1"/>
            <a:r>
              <a:rPr lang="en-US" b="1" dirty="0" err="1" smtClean="0"/>
              <a:t>net.udp.service.perf</a:t>
            </a:r>
            <a:r>
              <a:rPr lang="en-US" b="1" dirty="0" smtClean="0"/>
              <a:t>[</a:t>
            </a:r>
            <a:r>
              <a:rPr lang="en-US" b="1" dirty="0" err="1" smtClean="0"/>
              <a:t>ntp</a:t>
            </a:r>
            <a:r>
              <a:rPr lang="en-US" b="1" dirty="0" smtClean="0"/>
              <a:t>]</a:t>
            </a:r>
          </a:p>
          <a:p>
            <a:endParaRPr lang="en-US" dirty="0" smtClean="0"/>
          </a:p>
          <a:p>
            <a:endParaRPr lang="en-US" dirty="0"/>
          </a:p>
          <a:p>
            <a:endParaRPr lang="en-US" dirty="0" smtClean="0"/>
          </a:p>
          <a:p>
            <a:endParaRPr lang="en-US" dirty="0"/>
          </a:p>
          <a:p>
            <a:endParaRPr lang="en-US" dirty="0" smtClean="0"/>
          </a:p>
          <a:p>
            <a:r>
              <a:rPr lang="en-US" dirty="0" smtClean="0"/>
              <a:t>More details:</a:t>
            </a:r>
          </a:p>
          <a:p>
            <a:r>
              <a:rPr lang="en-US" dirty="0" smtClean="0">
                <a:hlinkClick r:id="rId2"/>
              </a:rPr>
              <a:t>https</a:t>
            </a:r>
            <a:r>
              <a:rPr lang="en-US" dirty="0">
                <a:hlinkClick r:id="rId2"/>
              </a:rPr>
              <a:t>://</a:t>
            </a:r>
            <a:r>
              <a:rPr lang="en-US" dirty="0" smtClean="0">
                <a:hlinkClick r:id="rId2"/>
              </a:rPr>
              <a:t>www.zabbix.com/documentation/3.2/manual/config/items/itemtypes/simple_checks</a:t>
            </a:r>
            <a:endParaRPr lang="en-US" dirty="0" smtClean="0"/>
          </a:p>
        </p:txBody>
      </p:sp>
    </p:spTree>
    <p:extLst>
      <p:ext uri="{BB962C8B-B14F-4D97-AF65-F5344CB8AC3E}">
        <p14:creationId xmlns:p14="http://schemas.microsoft.com/office/powerpoint/2010/main" val="1008173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72404" y="2869953"/>
            <a:ext cx="4674741" cy="647100"/>
          </a:xfrm>
          <a:solidFill>
            <a:srgbClr val="C00000"/>
          </a:solidFill>
        </p:spPr>
        <p:txBody>
          <a:bodyPr/>
          <a:lstStyle/>
          <a:p>
            <a:r>
              <a:rPr lang="en-US" b="1" dirty="0" smtClean="0"/>
              <a:t>Calculated items</a:t>
            </a:r>
            <a:endParaRPr lang="en-US" b="1" dirty="0"/>
          </a:p>
        </p:txBody>
      </p:sp>
    </p:spTree>
    <p:extLst>
      <p:ext uri="{BB962C8B-B14F-4D97-AF65-F5344CB8AC3E}">
        <p14:creationId xmlns:p14="http://schemas.microsoft.com/office/powerpoint/2010/main" val="123238747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smtClean="0"/>
              <a:t>Calculated items</a:t>
            </a:r>
            <a:endParaRPr lang="en-US" cap="all" dirty="0"/>
          </a:p>
        </p:txBody>
      </p:sp>
      <p:sp>
        <p:nvSpPr>
          <p:cNvPr id="3" name="TextBox 2"/>
          <p:cNvSpPr txBox="1"/>
          <p:nvPr/>
        </p:nvSpPr>
        <p:spPr>
          <a:xfrm>
            <a:off x="761999" y="699516"/>
            <a:ext cx="8060267" cy="4154984"/>
          </a:xfrm>
          <a:prstGeom prst="rect">
            <a:avLst/>
          </a:prstGeom>
          <a:noFill/>
        </p:spPr>
        <p:txBody>
          <a:bodyPr wrap="square" rtlCol="0">
            <a:spAutoFit/>
          </a:bodyPr>
          <a:lstStyle/>
          <a:p>
            <a:pPr algn="just"/>
            <a:r>
              <a:rPr lang="en-US" sz="1200" dirty="0"/>
              <a:t>With calculated items you can create calculations on the basis of other items</a:t>
            </a:r>
            <a:r>
              <a:rPr lang="en-US" sz="1200" dirty="0" smtClean="0"/>
              <a:t>.</a:t>
            </a:r>
          </a:p>
          <a:p>
            <a:pPr algn="just"/>
            <a:endParaRPr lang="en-US" sz="1200" dirty="0"/>
          </a:p>
          <a:p>
            <a:pPr algn="just"/>
            <a:r>
              <a:rPr lang="en-US" sz="1200" dirty="0"/>
              <a:t>Thus, calculated items are a way of creating virtual data sources. The values will be periodically calculated based on an arithmetical expression. All calculations are done by the </a:t>
            </a:r>
            <a:r>
              <a:rPr lang="en-US" sz="1200" dirty="0" err="1"/>
              <a:t>Zabbix</a:t>
            </a:r>
            <a:r>
              <a:rPr lang="en-US" sz="1200" dirty="0"/>
              <a:t> server - nothing related to calculated items is performed on </a:t>
            </a:r>
            <a:r>
              <a:rPr lang="en-US" sz="1200" dirty="0" err="1"/>
              <a:t>Zabbix</a:t>
            </a:r>
            <a:r>
              <a:rPr lang="en-US" sz="1200" dirty="0"/>
              <a:t> agents or proxies.</a:t>
            </a:r>
          </a:p>
          <a:p>
            <a:pPr algn="just"/>
            <a:endParaRPr lang="en-US" sz="1200" dirty="0" smtClean="0"/>
          </a:p>
          <a:p>
            <a:pPr algn="just"/>
            <a:r>
              <a:rPr lang="en-US" sz="1200" dirty="0" smtClean="0"/>
              <a:t>The </a:t>
            </a:r>
            <a:r>
              <a:rPr lang="en-US" sz="1200" dirty="0"/>
              <a:t>resulting data will be stored in the </a:t>
            </a:r>
            <a:r>
              <a:rPr lang="en-US" sz="1200" dirty="0" err="1"/>
              <a:t>Zabbix</a:t>
            </a:r>
            <a:r>
              <a:rPr lang="en-US" sz="1200" dirty="0"/>
              <a:t> database as for any other item - this means storing both history and trend values for fast graph generation. Calculated items may be used in trigger expressions, referenced by macros or other entities same as any other item type</a:t>
            </a:r>
            <a:r>
              <a:rPr lang="en-US" sz="1200" dirty="0" smtClean="0"/>
              <a:t>.</a:t>
            </a:r>
          </a:p>
          <a:p>
            <a:pPr algn="just"/>
            <a:endParaRPr lang="en-US" sz="1200" dirty="0"/>
          </a:p>
          <a:p>
            <a:pPr algn="just"/>
            <a:r>
              <a:rPr lang="en-US" sz="1200" dirty="0"/>
              <a:t>To use calculated items, choose the item type </a:t>
            </a:r>
            <a:r>
              <a:rPr lang="en-US" sz="1200" b="1" dirty="0"/>
              <a:t>Calculated</a:t>
            </a:r>
            <a:r>
              <a:rPr lang="en-US" sz="1200" dirty="0" smtClean="0"/>
              <a:t>.</a:t>
            </a:r>
          </a:p>
          <a:p>
            <a:pPr algn="just"/>
            <a:endParaRPr lang="en-US" sz="1200" dirty="0"/>
          </a:p>
          <a:p>
            <a:r>
              <a:rPr lang="en-US" sz="1200" dirty="0"/>
              <a:t>The correct syntax of a simple formula is</a:t>
            </a:r>
            <a:r>
              <a:rPr lang="en-US" sz="1200" dirty="0" smtClean="0"/>
              <a:t>:</a:t>
            </a:r>
          </a:p>
          <a:p>
            <a:endParaRPr lang="en-US" sz="1200" dirty="0"/>
          </a:p>
          <a:p>
            <a:pPr lvl="1"/>
            <a:r>
              <a:rPr lang="en-US" sz="1200" b="1" dirty="0" err="1"/>
              <a:t>func</a:t>
            </a:r>
            <a:r>
              <a:rPr lang="en-US" sz="1200" b="1" dirty="0"/>
              <a:t>(&lt;key&gt;|&lt;</a:t>
            </a:r>
            <a:r>
              <a:rPr lang="en-US" sz="1200" b="1" dirty="0" err="1"/>
              <a:t>hostname:key</a:t>
            </a:r>
            <a:r>
              <a:rPr lang="en-US" sz="1200" b="1" dirty="0"/>
              <a:t>&gt;,&lt;parameter1&gt;,&lt;parameter2</a:t>
            </a:r>
            <a:r>
              <a:rPr lang="en-US" sz="1200" b="1" dirty="0" smtClean="0"/>
              <a:t>&gt;,...)</a:t>
            </a:r>
          </a:p>
          <a:p>
            <a:endParaRPr lang="en-US" sz="1200" dirty="0"/>
          </a:p>
          <a:p>
            <a:r>
              <a:rPr lang="en-US" sz="1200" b="1" dirty="0" smtClean="0"/>
              <a:t>Example</a:t>
            </a:r>
            <a:endParaRPr lang="en-US" sz="1200" b="1" dirty="0"/>
          </a:p>
          <a:p>
            <a:r>
              <a:rPr lang="en-US" sz="1200" dirty="0"/>
              <a:t>Calculating percentage of free disk space on '/'.</a:t>
            </a:r>
          </a:p>
          <a:p>
            <a:endParaRPr lang="en-US" sz="1200" dirty="0" smtClean="0"/>
          </a:p>
          <a:p>
            <a:pPr lvl="1"/>
            <a:r>
              <a:rPr lang="en-US" sz="1200" dirty="0" smtClean="0"/>
              <a:t>100*last</a:t>
            </a:r>
            <a:r>
              <a:rPr lang="en-US" sz="1200" dirty="0"/>
              <a:t>("</a:t>
            </a:r>
            <a:r>
              <a:rPr lang="en-US" sz="1200" dirty="0" err="1"/>
              <a:t>vfs.fs.size</a:t>
            </a:r>
            <a:r>
              <a:rPr lang="en-US" sz="1200" dirty="0"/>
              <a:t>[/,free]")/last("</a:t>
            </a:r>
            <a:r>
              <a:rPr lang="en-US" sz="1200" dirty="0" err="1"/>
              <a:t>vfs.fs.size</a:t>
            </a:r>
            <a:r>
              <a:rPr lang="en-US" sz="1200" dirty="0"/>
              <a:t>[/,total]")</a:t>
            </a:r>
          </a:p>
          <a:p>
            <a:endParaRPr lang="en-US" sz="1200" dirty="0"/>
          </a:p>
          <a:p>
            <a:r>
              <a:rPr lang="en-US" sz="1200" dirty="0">
                <a:hlinkClick r:id="rId2"/>
              </a:rPr>
              <a:t>https://</a:t>
            </a:r>
            <a:r>
              <a:rPr lang="en-US" sz="1200" dirty="0" smtClean="0">
                <a:hlinkClick r:id="rId2"/>
              </a:rPr>
              <a:t>www.zabbix.com/documentation/3.2/manual/config/items/itemtypes/calculated</a:t>
            </a:r>
            <a:endParaRPr lang="en-US" sz="1200" dirty="0" smtClean="0"/>
          </a:p>
        </p:txBody>
      </p:sp>
    </p:spTree>
    <p:extLst>
      <p:ext uri="{BB962C8B-B14F-4D97-AF65-F5344CB8AC3E}">
        <p14:creationId xmlns:p14="http://schemas.microsoft.com/office/powerpoint/2010/main" val="3234649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72404" y="2869953"/>
            <a:ext cx="4402744" cy="647100"/>
          </a:xfrm>
          <a:solidFill>
            <a:srgbClr val="C00000"/>
          </a:solidFill>
        </p:spPr>
        <p:txBody>
          <a:bodyPr/>
          <a:lstStyle/>
          <a:p>
            <a:r>
              <a:rPr lang="en-US" b="1" dirty="0" smtClean="0"/>
              <a:t>Internal checks</a:t>
            </a:r>
            <a:endParaRPr lang="en-US" b="1" dirty="0"/>
          </a:p>
        </p:txBody>
      </p:sp>
    </p:spTree>
    <p:extLst>
      <p:ext uri="{BB962C8B-B14F-4D97-AF65-F5344CB8AC3E}">
        <p14:creationId xmlns:p14="http://schemas.microsoft.com/office/powerpoint/2010/main" val="2568571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a:t>Internal checks</a:t>
            </a:r>
          </a:p>
        </p:txBody>
      </p:sp>
      <p:sp>
        <p:nvSpPr>
          <p:cNvPr id="3" name="TextBox 2"/>
          <p:cNvSpPr txBox="1"/>
          <p:nvPr/>
        </p:nvSpPr>
        <p:spPr>
          <a:xfrm>
            <a:off x="770467" y="699516"/>
            <a:ext cx="8051800" cy="4154984"/>
          </a:xfrm>
          <a:prstGeom prst="rect">
            <a:avLst/>
          </a:prstGeom>
          <a:noFill/>
        </p:spPr>
        <p:txBody>
          <a:bodyPr wrap="square" rtlCol="0">
            <a:spAutoFit/>
          </a:bodyPr>
          <a:lstStyle/>
          <a:p>
            <a:r>
              <a:rPr lang="en-US" sz="1200" dirty="0"/>
              <a:t>Internal checks allow to monitor the internal processes of </a:t>
            </a:r>
            <a:r>
              <a:rPr lang="en-US" sz="1200" dirty="0" err="1"/>
              <a:t>Zabbix</a:t>
            </a:r>
            <a:r>
              <a:rPr lang="en-US" sz="1200" dirty="0"/>
              <a:t>. In other words, you can monitor what goes on with </a:t>
            </a:r>
            <a:r>
              <a:rPr lang="en-US" sz="1200" dirty="0" err="1"/>
              <a:t>Zabbix</a:t>
            </a:r>
            <a:r>
              <a:rPr lang="en-US" sz="1200" dirty="0"/>
              <a:t> server or </a:t>
            </a:r>
            <a:r>
              <a:rPr lang="en-US" sz="1200" dirty="0" err="1"/>
              <a:t>Zabbix</a:t>
            </a:r>
            <a:r>
              <a:rPr lang="en-US" sz="1200" dirty="0"/>
              <a:t> proxy</a:t>
            </a:r>
            <a:r>
              <a:rPr lang="en-US" sz="1200" dirty="0" smtClean="0"/>
              <a:t>.</a:t>
            </a:r>
          </a:p>
          <a:p>
            <a:endParaRPr lang="en-US" sz="1200" dirty="0"/>
          </a:p>
          <a:p>
            <a:r>
              <a:rPr lang="en-US" sz="1200" dirty="0"/>
              <a:t>Internal checks are calculated:</a:t>
            </a:r>
          </a:p>
          <a:p>
            <a:pPr marL="514350" lvl="1" indent="-171450">
              <a:buFont typeface="Arial" charset="0"/>
              <a:buChar char="•"/>
            </a:pPr>
            <a:r>
              <a:rPr lang="en-US" sz="1200" dirty="0"/>
              <a:t>on </a:t>
            </a:r>
            <a:r>
              <a:rPr lang="en-US" sz="1200" dirty="0" err="1"/>
              <a:t>Zabbix</a:t>
            </a:r>
            <a:r>
              <a:rPr lang="en-US" sz="1200" dirty="0"/>
              <a:t> server - if the host is monitored by server</a:t>
            </a:r>
          </a:p>
          <a:p>
            <a:pPr marL="514350" lvl="1" indent="-171450">
              <a:buFont typeface="Arial" charset="0"/>
              <a:buChar char="•"/>
            </a:pPr>
            <a:r>
              <a:rPr lang="en-US" sz="1200" dirty="0"/>
              <a:t>on </a:t>
            </a:r>
            <a:r>
              <a:rPr lang="en-US" sz="1200" dirty="0" err="1"/>
              <a:t>Zabbix</a:t>
            </a:r>
            <a:r>
              <a:rPr lang="en-US" sz="1200" dirty="0"/>
              <a:t> proxy - if the host is monitored by proxy</a:t>
            </a:r>
          </a:p>
          <a:p>
            <a:endParaRPr lang="en-US" sz="1200" dirty="0" smtClean="0"/>
          </a:p>
          <a:p>
            <a:r>
              <a:rPr lang="en-US" sz="1200" dirty="0" smtClean="0"/>
              <a:t>Internal </a:t>
            </a:r>
            <a:r>
              <a:rPr lang="en-US" sz="1200" dirty="0"/>
              <a:t>checks are processed by server or proxy regardless of host maintenance status (since </a:t>
            </a:r>
            <a:r>
              <a:rPr lang="en-US" sz="1200" dirty="0" err="1"/>
              <a:t>Zabbix</a:t>
            </a:r>
            <a:r>
              <a:rPr lang="en-US" sz="1200" dirty="0"/>
              <a:t> 2.4.0).</a:t>
            </a:r>
          </a:p>
          <a:p>
            <a:endParaRPr lang="en-US" sz="1200" dirty="0" smtClean="0"/>
          </a:p>
          <a:p>
            <a:r>
              <a:rPr lang="en-US" sz="1200" dirty="0" smtClean="0"/>
              <a:t>To </a:t>
            </a:r>
            <a:r>
              <a:rPr lang="en-US" sz="1200" dirty="0"/>
              <a:t>use this item, choose the </a:t>
            </a:r>
            <a:r>
              <a:rPr lang="en-US" sz="1200" b="1" dirty="0" err="1"/>
              <a:t>Zabbix</a:t>
            </a:r>
            <a:r>
              <a:rPr lang="en-US" sz="1200" b="1" dirty="0"/>
              <a:t> internal</a:t>
            </a:r>
            <a:r>
              <a:rPr lang="en-US" sz="1200" dirty="0"/>
              <a:t> item type</a:t>
            </a:r>
            <a:r>
              <a:rPr lang="en-US" sz="1200" dirty="0" smtClean="0"/>
              <a:t>.</a:t>
            </a:r>
          </a:p>
          <a:p>
            <a:endParaRPr lang="en-US" sz="1200" dirty="0" smtClean="0"/>
          </a:p>
          <a:p>
            <a:r>
              <a:rPr lang="en-US" sz="1200" dirty="0" smtClean="0"/>
              <a:t>Examples:</a:t>
            </a:r>
          </a:p>
          <a:p>
            <a:pPr lvl="1"/>
            <a:r>
              <a:rPr lang="en-US" sz="1200" b="1" dirty="0" err="1"/>
              <a:t>zabbix</a:t>
            </a:r>
            <a:r>
              <a:rPr lang="en-US" sz="1200" b="1" dirty="0"/>
              <a:t>[hosts</a:t>
            </a:r>
            <a:r>
              <a:rPr lang="en-US" sz="1200" b="1" dirty="0" smtClean="0"/>
              <a:t>]</a:t>
            </a:r>
          </a:p>
          <a:p>
            <a:pPr lvl="1"/>
            <a:r>
              <a:rPr lang="en-US" sz="1200" b="1" dirty="0" err="1"/>
              <a:t>zabbix</a:t>
            </a:r>
            <a:r>
              <a:rPr lang="en-US" sz="1200" b="1" dirty="0"/>
              <a:t>[</a:t>
            </a:r>
            <a:r>
              <a:rPr lang="en-US" sz="1200" b="1" dirty="0" err="1"/>
              <a:t>host,,items</a:t>
            </a:r>
            <a:r>
              <a:rPr lang="en-US" sz="1200" b="1" dirty="0"/>
              <a:t>]</a:t>
            </a:r>
            <a:endParaRPr lang="en-US" sz="1200" dirty="0" smtClean="0"/>
          </a:p>
          <a:p>
            <a:pPr lvl="1"/>
            <a:r>
              <a:rPr lang="en-US" sz="1200" b="1" dirty="0" err="1"/>
              <a:t>zabbix</a:t>
            </a:r>
            <a:r>
              <a:rPr lang="en-US" sz="1200" b="1" dirty="0"/>
              <a:t>[</a:t>
            </a:r>
            <a:r>
              <a:rPr lang="en-US" sz="1200" b="1" dirty="0" err="1"/>
              <a:t>items_unsupported</a:t>
            </a:r>
            <a:r>
              <a:rPr lang="en-US" sz="1200" b="1" dirty="0" smtClean="0"/>
              <a:t>]</a:t>
            </a:r>
          </a:p>
          <a:p>
            <a:pPr lvl="1"/>
            <a:r>
              <a:rPr lang="en-US" sz="1200" b="1" dirty="0" err="1"/>
              <a:t>zabbix</a:t>
            </a:r>
            <a:r>
              <a:rPr lang="en-US" sz="1200" b="1" dirty="0"/>
              <a:t>[java,,&lt;</a:t>
            </a:r>
            <a:r>
              <a:rPr lang="en-US" sz="1200" b="1" dirty="0" err="1"/>
              <a:t>param</a:t>
            </a:r>
            <a:r>
              <a:rPr lang="en-US" sz="1200" b="1" dirty="0" smtClean="0"/>
              <a:t>&gt;]</a:t>
            </a:r>
          </a:p>
          <a:p>
            <a:pPr lvl="1"/>
            <a:r>
              <a:rPr lang="en-US" sz="1200" b="1" dirty="0" err="1"/>
              <a:t>zabbix</a:t>
            </a:r>
            <a:r>
              <a:rPr lang="en-US" sz="1200" b="1" dirty="0"/>
              <a:t>[triggers]</a:t>
            </a:r>
            <a:endParaRPr lang="en-US" sz="1200" b="1" dirty="0" smtClean="0"/>
          </a:p>
          <a:p>
            <a:pPr lvl="1"/>
            <a:r>
              <a:rPr lang="en-US" sz="1200" b="1" dirty="0" err="1"/>
              <a:t>zabbix</a:t>
            </a:r>
            <a:r>
              <a:rPr lang="en-US" sz="1200" b="1" dirty="0"/>
              <a:t>[queue,&lt;from&gt;,&lt;to</a:t>
            </a:r>
            <a:r>
              <a:rPr lang="en-US" sz="1200" b="1" dirty="0" smtClean="0"/>
              <a:t>&gt;]</a:t>
            </a:r>
          </a:p>
          <a:p>
            <a:endParaRPr lang="en-US" sz="1200" b="1" dirty="0" smtClean="0"/>
          </a:p>
          <a:p>
            <a:endParaRPr lang="en-US" sz="1200" b="1" dirty="0" smtClean="0"/>
          </a:p>
          <a:p>
            <a:endParaRPr lang="en-US" sz="1200" dirty="0"/>
          </a:p>
          <a:p>
            <a:r>
              <a:rPr lang="en-US" sz="1200" dirty="0">
                <a:hlinkClick r:id="rId2"/>
              </a:rPr>
              <a:t>https://</a:t>
            </a:r>
            <a:r>
              <a:rPr lang="en-US" sz="1200" dirty="0" smtClean="0">
                <a:hlinkClick r:id="rId2"/>
              </a:rPr>
              <a:t>www.zabbix.com/documentation/3.2/manual/config/items/itemtypes/internal</a:t>
            </a:r>
            <a:endParaRPr lang="en-US" sz="1200" dirty="0" smtClean="0"/>
          </a:p>
        </p:txBody>
      </p:sp>
    </p:spTree>
    <p:extLst>
      <p:ext uri="{BB962C8B-B14F-4D97-AF65-F5344CB8AC3E}">
        <p14:creationId xmlns:p14="http://schemas.microsoft.com/office/powerpoint/2010/main" val="12137325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72404" y="2869953"/>
            <a:ext cx="4886338" cy="647100"/>
          </a:xfrm>
          <a:solidFill>
            <a:srgbClr val="C00000"/>
          </a:solidFill>
        </p:spPr>
        <p:txBody>
          <a:bodyPr/>
          <a:lstStyle/>
          <a:p>
            <a:r>
              <a:rPr lang="en-US" b="1" dirty="0"/>
              <a:t>Aggregate checks</a:t>
            </a:r>
          </a:p>
        </p:txBody>
      </p:sp>
    </p:spTree>
    <p:extLst>
      <p:ext uri="{BB962C8B-B14F-4D97-AF65-F5344CB8AC3E}">
        <p14:creationId xmlns:p14="http://schemas.microsoft.com/office/powerpoint/2010/main" val="17625840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a:t>Aggregate checks</a:t>
            </a:r>
          </a:p>
        </p:txBody>
      </p:sp>
      <p:sp>
        <p:nvSpPr>
          <p:cNvPr id="3" name="TextBox 2"/>
          <p:cNvSpPr txBox="1"/>
          <p:nvPr/>
        </p:nvSpPr>
        <p:spPr>
          <a:xfrm>
            <a:off x="795867" y="699516"/>
            <a:ext cx="8026400" cy="4154984"/>
          </a:xfrm>
          <a:prstGeom prst="rect">
            <a:avLst/>
          </a:prstGeom>
          <a:noFill/>
        </p:spPr>
        <p:txBody>
          <a:bodyPr wrap="square" rtlCol="0">
            <a:spAutoFit/>
          </a:bodyPr>
          <a:lstStyle/>
          <a:p>
            <a:r>
              <a:rPr lang="en-US" sz="1200" dirty="0"/>
              <a:t>In aggregate checks </a:t>
            </a:r>
            <a:r>
              <a:rPr lang="en-US" sz="1200" dirty="0" err="1"/>
              <a:t>Zabbix</a:t>
            </a:r>
            <a:r>
              <a:rPr lang="en-US" sz="1200" dirty="0"/>
              <a:t> server collects aggregate information from items by doing direct database queries</a:t>
            </a:r>
            <a:r>
              <a:rPr lang="en-US" sz="1200" dirty="0" smtClean="0"/>
              <a:t>.</a:t>
            </a:r>
          </a:p>
          <a:p>
            <a:endParaRPr lang="en-US" sz="1200" dirty="0"/>
          </a:p>
          <a:p>
            <a:r>
              <a:rPr lang="en-US" sz="1200" dirty="0"/>
              <a:t>Aggregate checks do not require any agent running on the host being monitored.</a:t>
            </a:r>
          </a:p>
          <a:p>
            <a:endParaRPr lang="en-US" sz="1200" b="1" dirty="0" smtClean="0"/>
          </a:p>
          <a:p>
            <a:r>
              <a:rPr lang="en-US" sz="1200" dirty="0" smtClean="0"/>
              <a:t>Syntax</a:t>
            </a:r>
            <a:r>
              <a:rPr lang="en-US" sz="1200" b="1" dirty="0" smtClean="0"/>
              <a:t>:</a:t>
            </a:r>
            <a:endParaRPr lang="en-US" sz="1200" b="1" dirty="0"/>
          </a:p>
          <a:p>
            <a:r>
              <a:rPr lang="en-US" sz="1200" dirty="0" smtClean="0"/>
              <a:t>	</a:t>
            </a:r>
            <a:r>
              <a:rPr lang="en-US" sz="1200" b="1" dirty="0" err="1" smtClean="0"/>
              <a:t>groupfunc</a:t>
            </a:r>
            <a:r>
              <a:rPr lang="en-US" sz="1200" b="1" dirty="0"/>
              <a:t>["host </a:t>
            </a:r>
            <a:r>
              <a:rPr lang="en-US" sz="1200" b="1" dirty="0" err="1"/>
              <a:t>group","item</a:t>
            </a:r>
            <a:r>
              <a:rPr lang="en-US" sz="1200" b="1" dirty="0"/>
              <a:t> key",</a:t>
            </a:r>
            <a:r>
              <a:rPr lang="en-US" sz="1200" b="1" dirty="0" err="1"/>
              <a:t>itemfunc,timeperiod</a:t>
            </a:r>
            <a:r>
              <a:rPr lang="en-US" sz="1200" b="1" dirty="0" smtClean="0"/>
              <a:t>]</a:t>
            </a:r>
          </a:p>
          <a:p>
            <a:endParaRPr lang="en-US" sz="1200" dirty="0"/>
          </a:p>
          <a:p>
            <a:r>
              <a:rPr lang="en-US" sz="1200" dirty="0"/>
              <a:t>Supported group functions (</a:t>
            </a:r>
            <a:r>
              <a:rPr lang="en-US" sz="1200" dirty="0" err="1"/>
              <a:t>groupfunc</a:t>
            </a:r>
            <a:r>
              <a:rPr lang="en-US" sz="1200" dirty="0"/>
              <a:t>) are</a:t>
            </a:r>
            <a:r>
              <a:rPr lang="en-US" sz="1200" dirty="0" smtClean="0"/>
              <a:t>:</a:t>
            </a:r>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endParaRPr lang="en-US" sz="1200" dirty="0"/>
          </a:p>
          <a:p>
            <a:r>
              <a:rPr lang="en-US" sz="1200" b="1" dirty="0" smtClean="0"/>
              <a:t>Example: </a:t>
            </a:r>
            <a:r>
              <a:rPr lang="en-US" sz="1200" dirty="0" smtClean="0"/>
              <a:t>Total </a:t>
            </a:r>
            <a:r>
              <a:rPr lang="en-US" sz="1200" dirty="0"/>
              <a:t>disk space of host group 'MySQL Servers</a:t>
            </a:r>
            <a:r>
              <a:rPr lang="en-US" sz="1200" dirty="0" smtClean="0"/>
              <a:t>'.</a:t>
            </a:r>
          </a:p>
          <a:p>
            <a:endParaRPr lang="en-US" sz="1200" dirty="0"/>
          </a:p>
          <a:p>
            <a:pPr lvl="1"/>
            <a:r>
              <a:rPr lang="en-US" sz="1200" b="1" dirty="0" err="1"/>
              <a:t>grpsum</a:t>
            </a:r>
            <a:r>
              <a:rPr lang="en-US" sz="1200" b="1" dirty="0"/>
              <a:t>["MySQL Servers","</a:t>
            </a:r>
            <a:r>
              <a:rPr lang="en-US" sz="1200" b="1" dirty="0" err="1"/>
              <a:t>vfs.fs.size</a:t>
            </a:r>
            <a:r>
              <a:rPr lang="en-US" sz="1200" b="1" dirty="0"/>
              <a:t>[/,total]",last]</a:t>
            </a:r>
          </a:p>
          <a:p>
            <a:endParaRPr lang="en-US" sz="1200" dirty="0" smtClean="0"/>
          </a:p>
          <a:p>
            <a:r>
              <a:rPr lang="en-US" sz="1200" dirty="0">
                <a:hlinkClick r:id="rId2"/>
              </a:rPr>
              <a:t>https://</a:t>
            </a:r>
            <a:r>
              <a:rPr lang="en-US" sz="1200" dirty="0" smtClean="0">
                <a:hlinkClick r:id="rId2"/>
              </a:rPr>
              <a:t>www.zabbix.com/documentation/3.2/manual/config/items/itemtypes/aggregate</a:t>
            </a:r>
            <a:endParaRPr lang="en-US" sz="1200" dirty="0" smtClean="0"/>
          </a:p>
        </p:txBody>
      </p:sp>
      <p:graphicFrame>
        <p:nvGraphicFramePr>
          <p:cNvPr id="6" name="Table 5"/>
          <p:cNvGraphicFramePr>
            <a:graphicFrameLocks noGrp="1"/>
          </p:cNvGraphicFramePr>
          <p:nvPr>
            <p:extLst>
              <p:ext uri="{D42A27DB-BD31-4B8C-83A1-F6EECF244321}">
                <p14:modId xmlns:p14="http://schemas.microsoft.com/office/powerpoint/2010/main" val="1519415360"/>
              </p:ext>
            </p:extLst>
          </p:nvPr>
        </p:nvGraphicFramePr>
        <p:xfrm>
          <a:off x="897466" y="2311619"/>
          <a:ext cx="7617883" cy="1371600"/>
        </p:xfrm>
        <a:graphic>
          <a:graphicData uri="http://schemas.openxmlformats.org/drawingml/2006/table">
            <a:tbl>
              <a:tblPr/>
              <a:tblGrid>
                <a:gridCol w="1625601">
                  <a:extLst>
                    <a:ext uri="{9D8B030D-6E8A-4147-A177-3AD203B41FA5}">
                      <a16:colId xmlns:a16="http://schemas.microsoft.com/office/drawing/2014/main" val="20000"/>
                    </a:ext>
                  </a:extLst>
                </a:gridCol>
                <a:gridCol w="5992282">
                  <a:extLst>
                    <a:ext uri="{9D8B030D-6E8A-4147-A177-3AD203B41FA5}">
                      <a16:colId xmlns:a16="http://schemas.microsoft.com/office/drawing/2014/main" val="20001"/>
                    </a:ext>
                  </a:extLst>
                </a:gridCol>
              </a:tblGrid>
              <a:tr h="0">
                <a:tc>
                  <a:txBody>
                    <a:bodyPr/>
                    <a:lstStyle/>
                    <a:p>
                      <a:pPr algn="l" fontAlgn="t"/>
                      <a:r>
                        <a:rPr lang="en-US" sz="1200" b="1">
                          <a:effectLst/>
                        </a:rPr>
                        <a:t>Group function</a:t>
                      </a: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EEEEEE"/>
                    </a:solidFill>
                  </a:tcPr>
                </a:tc>
                <a:tc>
                  <a:txBody>
                    <a:bodyPr/>
                    <a:lstStyle/>
                    <a:p>
                      <a:pPr algn="l" fontAlgn="t"/>
                      <a:r>
                        <a:rPr lang="en-US" sz="1200" b="1">
                          <a:effectLst/>
                        </a:rPr>
                        <a:t>Description</a:t>
                      </a: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EEEEEE"/>
                    </a:solidFill>
                  </a:tcPr>
                </a:tc>
                <a:extLst>
                  <a:ext uri="{0D108BD9-81ED-4DB2-BD59-A6C34878D82A}">
                    <a16:rowId xmlns:a16="http://schemas.microsoft.com/office/drawing/2014/main" val="10000"/>
                  </a:ext>
                </a:extLst>
              </a:tr>
              <a:tr h="0">
                <a:tc>
                  <a:txBody>
                    <a:bodyPr/>
                    <a:lstStyle/>
                    <a:p>
                      <a:pPr algn="l" fontAlgn="t"/>
                      <a:r>
                        <a:rPr lang="en-US" sz="1200" i="1">
                          <a:effectLst/>
                        </a:rPr>
                        <a:t>grpavg</a:t>
                      </a:r>
                      <a:endParaRPr lang="en-US" sz="1200">
                        <a:effectLst/>
                      </a:endParaRP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200">
                          <a:effectLst/>
                        </a:rPr>
                        <a:t>Average value</a:t>
                      </a: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0">
                <a:tc>
                  <a:txBody>
                    <a:bodyPr/>
                    <a:lstStyle/>
                    <a:p>
                      <a:pPr algn="l" fontAlgn="t"/>
                      <a:r>
                        <a:rPr lang="en-US" sz="1200" i="1">
                          <a:effectLst/>
                        </a:rPr>
                        <a:t>grpmax</a:t>
                      </a:r>
                      <a:endParaRPr lang="en-US" sz="1200">
                        <a:effectLst/>
                      </a:endParaRP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200">
                          <a:effectLst/>
                        </a:rPr>
                        <a:t>Maximum value</a:t>
                      </a: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0">
                <a:tc>
                  <a:txBody>
                    <a:bodyPr/>
                    <a:lstStyle/>
                    <a:p>
                      <a:pPr algn="l" fontAlgn="t"/>
                      <a:r>
                        <a:rPr lang="en-US" sz="1200" i="1">
                          <a:effectLst/>
                        </a:rPr>
                        <a:t>grpmin</a:t>
                      </a:r>
                      <a:endParaRPr lang="en-US" sz="1200">
                        <a:effectLst/>
                      </a:endParaRP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200">
                          <a:effectLst/>
                        </a:rPr>
                        <a:t>Minimum value</a:t>
                      </a: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0">
                <a:tc>
                  <a:txBody>
                    <a:bodyPr/>
                    <a:lstStyle/>
                    <a:p>
                      <a:pPr algn="l" fontAlgn="t"/>
                      <a:r>
                        <a:rPr lang="en-US" sz="1200" i="1" dirty="0" err="1">
                          <a:effectLst/>
                        </a:rPr>
                        <a:t>grpsum</a:t>
                      </a:r>
                      <a:endParaRPr lang="en-US" sz="1200" dirty="0">
                        <a:effectLst/>
                      </a:endParaRP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200" dirty="0">
                          <a:effectLst/>
                        </a:rPr>
                        <a:t>Sum of values</a:t>
                      </a:r>
                    </a:p>
                  </a:txBody>
                  <a:tcPr>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6918859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72404" y="2869953"/>
            <a:ext cx="4511748" cy="647100"/>
          </a:xfrm>
          <a:solidFill>
            <a:srgbClr val="C00000"/>
          </a:solidFill>
        </p:spPr>
        <p:txBody>
          <a:bodyPr/>
          <a:lstStyle/>
          <a:p>
            <a:r>
              <a:rPr lang="en-US" b="1" dirty="0" smtClean="0"/>
              <a:t>External checks</a:t>
            </a:r>
            <a:endParaRPr lang="en-US" b="1" dirty="0"/>
          </a:p>
        </p:txBody>
      </p:sp>
    </p:spTree>
    <p:extLst>
      <p:ext uri="{BB962C8B-B14F-4D97-AF65-F5344CB8AC3E}">
        <p14:creationId xmlns:p14="http://schemas.microsoft.com/office/powerpoint/2010/main" val="13613066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smtClean="0"/>
              <a:t>External checks</a:t>
            </a:r>
            <a:endParaRPr lang="en-US" cap="all" dirty="0"/>
          </a:p>
        </p:txBody>
      </p:sp>
      <p:sp>
        <p:nvSpPr>
          <p:cNvPr id="3" name="TextBox 2"/>
          <p:cNvSpPr txBox="1"/>
          <p:nvPr/>
        </p:nvSpPr>
        <p:spPr>
          <a:xfrm>
            <a:off x="778933" y="699516"/>
            <a:ext cx="8043334" cy="4154984"/>
          </a:xfrm>
          <a:prstGeom prst="rect">
            <a:avLst/>
          </a:prstGeom>
          <a:noFill/>
        </p:spPr>
        <p:txBody>
          <a:bodyPr wrap="square" rtlCol="0">
            <a:spAutoFit/>
          </a:bodyPr>
          <a:lstStyle/>
          <a:p>
            <a:r>
              <a:rPr lang="en-US" sz="1200" dirty="0"/>
              <a:t>External check is a check executed by </a:t>
            </a:r>
            <a:r>
              <a:rPr lang="en-US" sz="1200" dirty="0" err="1"/>
              <a:t>Zabbix</a:t>
            </a:r>
            <a:r>
              <a:rPr lang="en-US" sz="1200" dirty="0"/>
              <a:t> server by running a shell script or a binary.</a:t>
            </a:r>
          </a:p>
          <a:p>
            <a:endParaRPr lang="en-US" sz="1200" dirty="0" smtClean="0"/>
          </a:p>
          <a:p>
            <a:r>
              <a:rPr lang="en-US" sz="1200" dirty="0" smtClean="0"/>
              <a:t>External </a:t>
            </a:r>
            <a:r>
              <a:rPr lang="en-US" sz="1200" dirty="0"/>
              <a:t>checks do not require any agent running on a host being monitored.</a:t>
            </a:r>
          </a:p>
          <a:p>
            <a:endParaRPr lang="en-US" sz="1200" dirty="0" smtClean="0"/>
          </a:p>
          <a:p>
            <a:r>
              <a:rPr lang="en-US" sz="1200" dirty="0" smtClean="0"/>
              <a:t>The </a:t>
            </a:r>
            <a:r>
              <a:rPr lang="en-US" sz="1200" dirty="0"/>
              <a:t>syntax of the item key is</a:t>
            </a:r>
            <a:r>
              <a:rPr lang="en-US" sz="1200" dirty="0" smtClean="0"/>
              <a:t>:</a:t>
            </a:r>
          </a:p>
          <a:p>
            <a:pPr lvl="1"/>
            <a:r>
              <a:rPr lang="en-US" sz="1200" b="1" dirty="0"/>
              <a:t>script[&lt;parameter1&gt;,&lt;parameter2</a:t>
            </a:r>
            <a:r>
              <a:rPr lang="en-US" sz="1200" b="1" dirty="0" smtClean="0"/>
              <a:t>&gt;,...]</a:t>
            </a:r>
          </a:p>
          <a:p>
            <a:endParaRPr lang="en-US" sz="1200" dirty="0" smtClean="0"/>
          </a:p>
          <a:p>
            <a:r>
              <a:rPr lang="en-US" sz="1200" dirty="0" err="1" smtClean="0"/>
              <a:t>Zabbix</a:t>
            </a:r>
            <a:r>
              <a:rPr lang="en-US" sz="1200" dirty="0" smtClean="0"/>
              <a:t> looks for these scripts in “</a:t>
            </a:r>
            <a:r>
              <a:rPr lang="en-US" sz="1200" dirty="0" err="1"/>
              <a:t>ExternalScripts</a:t>
            </a:r>
            <a:r>
              <a:rPr lang="en-US" sz="1200" dirty="0" smtClean="0"/>
              <a:t>” directory configured in </a:t>
            </a:r>
            <a:r>
              <a:rPr lang="en-US" sz="1200" dirty="0" err="1" smtClean="0"/>
              <a:t>zabbix_server.conf</a:t>
            </a:r>
            <a:r>
              <a:rPr lang="en-US" sz="1200" dirty="0" smtClean="0"/>
              <a:t>.</a:t>
            </a:r>
          </a:p>
          <a:p>
            <a:endParaRPr lang="en-US" sz="1200" dirty="0" smtClean="0"/>
          </a:p>
          <a:p>
            <a:r>
              <a:rPr lang="en-US" sz="1200" dirty="0" smtClean="0"/>
              <a:t>Default:</a:t>
            </a:r>
          </a:p>
          <a:p>
            <a:pPr lvl="1"/>
            <a:r>
              <a:rPr lang="en-US" sz="1200" dirty="0" err="1"/>
              <a:t>ExternalScripts</a:t>
            </a:r>
            <a:r>
              <a:rPr lang="en-US" sz="1200" dirty="0"/>
              <a:t>=/</a:t>
            </a:r>
            <a:r>
              <a:rPr lang="en-US" sz="1200" dirty="0" err="1"/>
              <a:t>usr</a:t>
            </a:r>
            <a:r>
              <a:rPr lang="en-US" sz="1200" dirty="0"/>
              <a:t>/lib/</a:t>
            </a:r>
            <a:r>
              <a:rPr lang="en-US" sz="1200" dirty="0" err="1"/>
              <a:t>zabbix</a:t>
            </a:r>
            <a:r>
              <a:rPr lang="en-US" sz="1200" dirty="0"/>
              <a:t>/</a:t>
            </a:r>
            <a:r>
              <a:rPr lang="en-US" sz="1200" dirty="0" err="1"/>
              <a:t>externalscripts</a:t>
            </a:r>
            <a:endParaRPr lang="en-US" sz="1200" dirty="0"/>
          </a:p>
          <a:p>
            <a:endParaRPr lang="en-US" sz="1200" dirty="0" smtClean="0"/>
          </a:p>
          <a:p>
            <a:r>
              <a:rPr lang="en-US" sz="1200" dirty="0" smtClean="0"/>
              <a:t>Example:</a:t>
            </a:r>
            <a:endParaRPr lang="en-US" sz="1200" dirty="0"/>
          </a:p>
          <a:p>
            <a:pPr lvl="1"/>
            <a:r>
              <a:rPr lang="en-US" sz="1200" dirty="0" err="1" smtClean="0"/>
              <a:t>check_oracle.sh</a:t>
            </a:r>
            <a:r>
              <a:rPr lang="en-US" sz="1200" dirty="0"/>
              <a:t>["-h","{HOST.CONN</a:t>
            </a:r>
            <a:r>
              <a:rPr lang="en-US" sz="1200" dirty="0" smtClean="0"/>
              <a:t>}"]</a:t>
            </a:r>
            <a:endParaRPr lang="en-US" sz="1200" dirty="0"/>
          </a:p>
          <a:p>
            <a:pPr lvl="1"/>
            <a:endParaRPr lang="en-US" sz="1200" dirty="0" smtClean="0"/>
          </a:p>
          <a:p>
            <a:endParaRPr lang="en-US" sz="1200" dirty="0"/>
          </a:p>
          <a:p>
            <a:endParaRPr lang="en-US" sz="1200" dirty="0" smtClean="0"/>
          </a:p>
          <a:p>
            <a:endParaRPr lang="en-US" sz="1200" dirty="0"/>
          </a:p>
          <a:p>
            <a:endParaRPr lang="en-US" sz="1200" dirty="0" smtClean="0"/>
          </a:p>
          <a:p>
            <a:endParaRPr lang="en-US" sz="1200" dirty="0"/>
          </a:p>
          <a:p>
            <a:endParaRPr lang="en-US" sz="1200" dirty="0" smtClean="0"/>
          </a:p>
          <a:p>
            <a:r>
              <a:rPr lang="en-US" sz="1200" dirty="0">
                <a:hlinkClick r:id="rId2"/>
              </a:rPr>
              <a:t>https://</a:t>
            </a:r>
            <a:r>
              <a:rPr lang="en-US" sz="1200" dirty="0" smtClean="0">
                <a:hlinkClick r:id="rId2"/>
              </a:rPr>
              <a:t>www.zabbix.com/documentation/3.2/manual/config/items/itemtypes/external</a:t>
            </a:r>
            <a:endParaRPr lang="en-US" sz="1200" dirty="0" smtClean="0"/>
          </a:p>
        </p:txBody>
      </p:sp>
    </p:spTree>
    <p:extLst>
      <p:ext uri="{BB962C8B-B14F-4D97-AF65-F5344CB8AC3E}">
        <p14:creationId xmlns:p14="http://schemas.microsoft.com/office/powerpoint/2010/main" val="13278786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logo_cover_4.png"/>
          <p:cNvPicPr>
            <a:picLocks noGrp="1" noChangeAspect="1"/>
          </p:cNvPicPr>
          <p:nvPr>
            <p:ph type="pic" sz="quarter" idx="18"/>
          </p:nvPr>
        </p:nvPicPr>
        <p:blipFill>
          <a:blip r:embed="rId2" cstate="screen">
            <a:extLst>
              <a:ext uri="{28A0092B-C50C-407E-A947-70E740481C1C}">
                <a14:useLocalDpi xmlns:a14="http://schemas.microsoft.com/office/drawing/2010/main"/>
              </a:ext>
            </a:extLst>
          </a:blip>
          <a:srcRect t="3538" b="3538"/>
          <a:stretch>
            <a:fillRect/>
          </a:stretch>
        </p:blipFill>
        <p:spPr/>
      </p:pic>
      <p:sp>
        <p:nvSpPr>
          <p:cNvPr id="5" name="Rectangle 4"/>
          <p:cNvSpPr/>
          <p:nvPr/>
        </p:nvSpPr>
        <p:spPr>
          <a:xfrm>
            <a:off x="627880" y="963063"/>
            <a:ext cx="8215037" cy="2031325"/>
          </a:xfrm>
          <a:prstGeom prst="rect">
            <a:avLst/>
          </a:prstGeom>
        </p:spPr>
        <p:txBody>
          <a:bodyPr wrap="square">
            <a:spAutoFit/>
          </a:bodyPr>
          <a:lstStyle/>
          <a:p>
            <a:pPr>
              <a:lnSpc>
                <a:spcPct val="150000"/>
              </a:lnSpc>
              <a:spcBef>
                <a:spcPts val="384"/>
              </a:spcBef>
            </a:pPr>
            <a:r>
              <a:rPr lang="en-US" sz="2000" b="1" dirty="0" smtClean="0">
                <a:ea typeface="Tahoma" pitchFamily="34" charset="0"/>
              </a:rPr>
              <a:t>Agenda</a:t>
            </a:r>
          </a:p>
          <a:p>
            <a:pPr marL="628650" lvl="1" indent="-285750">
              <a:buFont typeface="Wingdings" charset="2"/>
              <a:buChar char="Ø"/>
            </a:pPr>
            <a:r>
              <a:rPr lang="en-US" sz="1600" dirty="0" smtClean="0">
                <a:ea typeface="Tahoma" pitchFamily="34" charset="0"/>
              </a:rPr>
              <a:t>Items</a:t>
            </a:r>
          </a:p>
          <a:p>
            <a:pPr marL="971550" lvl="2" indent="-285750">
              <a:buFont typeface="Courier New" charset="0"/>
              <a:buChar char="o"/>
            </a:pPr>
            <a:r>
              <a:rPr lang="en-US" sz="1600" dirty="0" smtClean="0">
                <a:ea typeface="Tahoma" pitchFamily="34" charset="0"/>
              </a:rPr>
              <a:t>Logs</a:t>
            </a:r>
            <a:r>
              <a:rPr lang="ru-RU" sz="1600" dirty="0">
                <a:ea typeface="Tahoma" pitchFamily="34" charset="0"/>
              </a:rPr>
              <a:t> </a:t>
            </a:r>
            <a:r>
              <a:rPr lang="en-US" sz="1600" dirty="0" smtClean="0">
                <a:ea typeface="Tahoma" pitchFamily="34" charset="0"/>
              </a:rPr>
              <a:t>Monitoring</a:t>
            </a:r>
          </a:p>
          <a:p>
            <a:pPr marL="971550" lvl="2" indent="-285750">
              <a:buFont typeface="Courier New" charset="0"/>
              <a:buChar char="o"/>
            </a:pPr>
            <a:r>
              <a:rPr lang="en-US" sz="1600" dirty="0" smtClean="0">
                <a:ea typeface="Tahoma" pitchFamily="34" charset="0"/>
              </a:rPr>
              <a:t>Simple checks</a:t>
            </a:r>
          </a:p>
          <a:p>
            <a:pPr marL="971550" lvl="2" indent="-285750">
              <a:buFont typeface="Courier New" charset="0"/>
              <a:buChar char="o"/>
            </a:pPr>
            <a:r>
              <a:rPr lang="en-US" sz="1600" dirty="0" smtClean="0">
                <a:ea typeface="Tahoma" pitchFamily="34" charset="0"/>
              </a:rPr>
              <a:t>Calculated Items</a:t>
            </a:r>
          </a:p>
          <a:p>
            <a:pPr marL="971550" lvl="2" indent="-285750">
              <a:buFont typeface="Courier New" charset="0"/>
              <a:buChar char="o"/>
            </a:pPr>
            <a:r>
              <a:rPr lang="en-US" sz="1600" dirty="0" smtClean="0">
                <a:ea typeface="Tahoma" pitchFamily="34" charset="0"/>
              </a:rPr>
              <a:t>Internal Checks</a:t>
            </a:r>
          </a:p>
          <a:p>
            <a:pPr marL="971550" lvl="2" indent="-285750">
              <a:buFont typeface="Courier New" charset="0"/>
              <a:buChar char="o"/>
            </a:pPr>
            <a:r>
              <a:rPr lang="en-US" sz="1600" dirty="0">
                <a:ea typeface="Tahoma" pitchFamily="34" charset="0"/>
              </a:rPr>
              <a:t>Aggregate </a:t>
            </a:r>
            <a:r>
              <a:rPr lang="en-US" sz="1600" dirty="0" smtClean="0">
                <a:ea typeface="Tahoma" pitchFamily="34" charset="0"/>
              </a:rPr>
              <a:t>Checks</a:t>
            </a:r>
            <a:endParaRPr lang="en-US" sz="1600" dirty="0">
              <a:ea typeface="Tahoma" pitchFamily="34" charset="0"/>
            </a:endParaRPr>
          </a:p>
        </p:txBody>
      </p:sp>
      <p:pic>
        <p:nvPicPr>
          <p:cNvPr id="8" name="Picture 7"/>
          <p:cNvPicPr>
            <a:picLocks noChangeAspect="1"/>
          </p:cNvPicPr>
          <p:nvPr/>
        </p:nvPicPr>
        <p:blipFill>
          <a:blip r:embed="rId3"/>
          <a:stretch>
            <a:fillRect/>
          </a:stretch>
        </p:blipFill>
        <p:spPr>
          <a:xfrm>
            <a:off x="2363637" y="446055"/>
            <a:ext cx="1923895" cy="504061"/>
          </a:xfrm>
          <a:prstGeom prst="rect">
            <a:avLst/>
          </a:prstGeom>
        </p:spPr>
      </p:pic>
    </p:spTree>
    <p:extLst>
      <p:ext uri="{BB962C8B-B14F-4D97-AF65-F5344CB8AC3E}">
        <p14:creationId xmlns:p14="http://schemas.microsoft.com/office/powerpoint/2010/main" val="14400880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72404" y="2869953"/>
            <a:ext cx="2968441" cy="647100"/>
          </a:xfrm>
          <a:solidFill>
            <a:srgbClr val="C00000"/>
          </a:solidFill>
        </p:spPr>
        <p:txBody>
          <a:bodyPr/>
          <a:lstStyle/>
          <a:p>
            <a:r>
              <a:rPr lang="en-US" b="1" dirty="0" err="1" smtClean="0"/>
              <a:t>HOmework</a:t>
            </a:r>
            <a:endParaRPr lang="en-US" b="1" dirty="0"/>
          </a:p>
        </p:txBody>
      </p:sp>
    </p:spTree>
    <p:extLst>
      <p:ext uri="{BB962C8B-B14F-4D97-AF65-F5344CB8AC3E}">
        <p14:creationId xmlns:p14="http://schemas.microsoft.com/office/powerpoint/2010/main" val="8568916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smtClean="0"/>
              <a:t>Homework</a:t>
            </a:r>
            <a:endParaRPr lang="en-US" cap="all" dirty="0"/>
          </a:p>
        </p:txBody>
      </p:sp>
      <p:sp>
        <p:nvSpPr>
          <p:cNvPr id="4" name="TextBox 3"/>
          <p:cNvSpPr txBox="1"/>
          <p:nvPr/>
        </p:nvSpPr>
        <p:spPr>
          <a:xfrm>
            <a:off x="635000" y="699516"/>
            <a:ext cx="8229600" cy="738664"/>
          </a:xfrm>
          <a:prstGeom prst="rect">
            <a:avLst/>
          </a:prstGeom>
          <a:noFill/>
        </p:spPr>
        <p:txBody>
          <a:bodyPr wrap="square" rtlCol="0">
            <a:spAutoFit/>
          </a:bodyPr>
          <a:lstStyle/>
          <a:p>
            <a:pPr algn="just"/>
            <a:r>
              <a:rPr lang="en-US" b="1" dirty="0" smtClean="0"/>
              <a:t>Task:</a:t>
            </a:r>
          </a:p>
          <a:p>
            <a:pPr marL="342900" lvl="0" indent="-342900">
              <a:buFont typeface="+mj-lt"/>
              <a:buAutoNum type="arabicPeriod"/>
            </a:pPr>
            <a:r>
              <a:rPr lang="en-US" dirty="0"/>
              <a:t>Create item and develop custom trigger for log </a:t>
            </a:r>
            <a:r>
              <a:rPr lang="en-US" dirty="0" smtClean="0"/>
              <a:t>monitoring (you can </a:t>
            </a:r>
            <a:r>
              <a:rPr lang="en-US" dirty="0"/>
              <a:t>use </a:t>
            </a:r>
            <a:r>
              <a:rPr lang="en-US" dirty="0" err="1"/>
              <a:t>httpd</a:t>
            </a:r>
            <a:r>
              <a:rPr lang="en-US" dirty="0"/>
              <a:t> or tomcat </a:t>
            </a:r>
            <a:r>
              <a:rPr lang="en-US" dirty="0" smtClean="0"/>
              <a:t>logs)</a:t>
            </a:r>
          </a:p>
          <a:p>
            <a:pPr marL="342900" lvl="0" indent="-342900">
              <a:buFont typeface="+mj-lt"/>
              <a:buAutoNum type="arabicPeriod"/>
            </a:pPr>
            <a:r>
              <a:rPr lang="en-US" dirty="0" smtClean="0"/>
              <a:t>Create a trigger for errors in log file monitored </a:t>
            </a:r>
            <a:r>
              <a:rPr lang="en-US" smtClean="0"/>
              <a:t>by that item</a:t>
            </a:r>
            <a:endParaRPr lang="en-US" dirty="0"/>
          </a:p>
        </p:txBody>
      </p:sp>
      <p:sp>
        <p:nvSpPr>
          <p:cNvPr id="7" name="TextBox 6"/>
          <p:cNvSpPr txBox="1"/>
          <p:nvPr/>
        </p:nvSpPr>
        <p:spPr>
          <a:xfrm>
            <a:off x="3130826" y="418437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7518180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smtClean="0"/>
              <a:t>Homework</a:t>
            </a:r>
            <a:endParaRPr lang="en-US" cap="all" dirty="0"/>
          </a:p>
        </p:txBody>
      </p:sp>
      <p:sp>
        <p:nvSpPr>
          <p:cNvPr id="4" name="TextBox 3"/>
          <p:cNvSpPr txBox="1"/>
          <p:nvPr/>
        </p:nvSpPr>
        <p:spPr>
          <a:xfrm>
            <a:off x="762000" y="699516"/>
            <a:ext cx="8102600" cy="3970318"/>
          </a:xfrm>
          <a:prstGeom prst="rect">
            <a:avLst/>
          </a:prstGeom>
          <a:noFill/>
        </p:spPr>
        <p:txBody>
          <a:bodyPr wrap="square" rtlCol="0">
            <a:spAutoFit/>
          </a:bodyPr>
          <a:lstStyle/>
          <a:p>
            <a:pPr algn="just"/>
            <a:r>
              <a:rPr lang="en-US" dirty="0" smtClean="0"/>
              <a:t>Assuming we have 2 servers (VMs) </a:t>
            </a:r>
            <a:r>
              <a:rPr lang="mr-IN" dirty="0" smtClean="0"/>
              <a:t>–</a:t>
            </a:r>
            <a:r>
              <a:rPr lang="en-US" dirty="0" smtClean="0"/>
              <a:t> </a:t>
            </a:r>
            <a:r>
              <a:rPr lang="en-US" dirty="0" err="1" smtClean="0"/>
              <a:t>ZabbixServer</a:t>
            </a:r>
            <a:r>
              <a:rPr lang="en-US" dirty="0" smtClean="0"/>
              <a:t> and Tomcat,</a:t>
            </a:r>
          </a:p>
          <a:p>
            <a:pPr algn="just"/>
            <a:endParaRPr lang="en-US" dirty="0"/>
          </a:p>
          <a:p>
            <a:pPr algn="just"/>
            <a:r>
              <a:rPr lang="en-US" dirty="0" smtClean="0"/>
              <a:t>Configure:</a:t>
            </a:r>
          </a:p>
          <a:p>
            <a:pPr marL="342900" indent="-342900" algn="just">
              <a:buAutoNum type="arabicPeriod"/>
            </a:pPr>
            <a:r>
              <a:rPr lang="en-US" dirty="0" smtClean="0"/>
              <a:t>Simple checks:</a:t>
            </a:r>
          </a:p>
          <a:p>
            <a:pPr marL="685800" lvl="1" indent="-342900" algn="just">
              <a:buFont typeface="Arial" charset="0"/>
              <a:buChar char="•"/>
            </a:pPr>
            <a:r>
              <a:rPr lang="en-US" dirty="0" err="1" smtClean="0"/>
              <a:t>Zabbix</a:t>
            </a:r>
            <a:r>
              <a:rPr lang="en-US" dirty="0" smtClean="0"/>
              <a:t> Server WEB availability (80)</a:t>
            </a:r>
          </a:p>
          <a:p>
            <a:pPr marL="685800" lvl="1" indent="-342900" algn="just">
              <a:buFont typeface="Arial" charset="0"/>
              <a:buChar char="•"/>
            </a:pPr>
            <a:r>
              <a:rPr lang="en-US" dirty="0" err="1" smtClean="0"/>
              <a:t>Zabbix</a:t>
            </a:r>
            <a:r>
              <a:rPr lang="en-US" dirty="0" smtClean="0"/>
              <a:t> DB is available (3306)</a:t>
            </a:r>
          </a:p>
          <a:p>
            <a:pPr marL="685800" lvl="1" indent="-342900" algn="just">
              <a:buFont typeface="Arial" charset="0"/>
              <a:buChar char="•"/>
            </a:pPr>
            <a:r>
              <a:rPr lang="en-US" dirty="0" smtClean="0"/>
              <a:t>Tomcat availability (80, 8080)</a:t>
            </a:r>
          </a:p>
          <a:p>
            <a:pPr marL="685800" lvl="1" indent="-342900" algn="just">
              <a:buFont typeface="Arial" charset="0"/>
              <a:buChar char="•"/>
            </a:pPr>
            <a:r>
              <a:rPr lang="en-US" dirty="0" smtClean="0"/>
              <a:t>Tomcat Server is available by </a:t>
            </a:r>
            <a:r>
              <a:rPr lang="en-US" dirty="0" err="1" smtClean="0"/>
              <a:t>ssh</a:t>
            </a:r>
            <a:r>
              <a:rPr lang="en-US" dirty="0" smtClean="0"/>
              <a:t> (22)</a:t>
            </a:r>
          </a:p>
          <a:p>
            <a:pPr marL="342900" indent="-342900" algn="just">
              <a:buAutoNum type="arabicPeriod" startAt="2"/>
            </a:pPr>
            <a:r>
              <a:rPr lang="en-US" dirty="0" smtClean="0"/>
              <a:t>Calculated Checks:</a:t>
            </a:r>
          </a:p>
          <a:p>
            <a:pPr marL="685800" lvl="1" indent="-342900" algn="just">
              <a:buFont typeface="Arial" charset="0"/>
              <a:buChar char="•"/>
            </a:pPr>
            <a:r>
              <a:rPr lang="en-US" dirty="0" smtClean="0"/>
              <a:t>CPU Load per Core (1, 5, 15min)</a:t>
            </a:r>
          </a:p>
          <a:p>
            <a:pPr marL="342900" indent="-342900" algn="just">
              <a:buAutoNum type="arabicPeriod" startAt="3"/>
            </a:pPr>
            <a:r>
              <a:rPr lang="en-US" dirty="0" smtClean="0"/>
              <a:t>Internal Checks:</a:t>
            </a:r>
          </a:p>
          <a:p>
            <a:pPr marL="685800" lvl="1" indent="-342900" algn="just">
              <a:buFont typeface="Arial" charset="0"/>
              <a:buChar char="•"/>
            </a:pPr>
            <a:r>
              <a:rPr lang="en-US" dirty="0" smtClean="0"/>
              <a:t>How many items are enabled</a:t>
            </a:r>
          </a:p>
          <a:p>
            <a:pPr marL="685800" lvl="1" indent="-342900" algn="just">
              <a:buFont typeface="Arial" charset="0"/>
              <a:buChar char="•"/>
            </a:pPr>
            <a:r>
              <a:rPr lang="en-US" dirty="0" smtClean="0"/>
              <a:t>How many Servers are being monitored</a:t>
            </a:r>
          </a:p>
          <a:p>
            <a:pPr algn="just"/>
            <a:endParaRPr lang="en-US" dirty="0" smtClean="0"/>
          </a:p>
          <a:p>
            <a:pPr algn="just"/>
            <a:r>
              <a:rPr lang="en-US" dirty="0" smtClean="0"/>
              <a:t>Create triggers for every check</a:t>
            </a:r>
          </a:p>
          <a:p>
            <a:pPr algn="just"/>
            <a:endParaRPr lang="en-US" dirty="0" smtClean="0"/>
          </a:p>
          <a:p>
            <a:pPr marL="342900" indent="-342900" algn="just">
              <a:buFont typeface="Arial" charset="0"/>
              <a:buChar char="•"/>
            </a:pPr>
            <a:endParaRPr lang="en-US" dirty="0" smtClean="0"/>
          </a:p>
          <a:p>
            <a:pPr marL="342900" indent="-342900" algn="just">
              <a:buAutoNum type="arabicPeriod"/>
            </a:pPr>
            <a:endParaRPr lang="en-US" dirty="0" smtClean="0"/>
          </a:p>
        </p:txBody>
      </p:sp>
      <p:sp>
        <p:nvSpPr>
          <p:cNvPr id="7" name="TextBox 6"/>
          <p:cNvSpPr txBox="1"/>
          <p:nvPr/>
        </p:nvSpPr>
        <p:spPr>
          <a:xfrm>
            <a:off x="3130826" y="4184374"/>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500143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F3F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20631"/>
          <a:stretch/>
        </p:blipFill>
        <p:spPr>
          <a:xfrm>
            <a:off x="1911878" y="1363051"/>
            <a:ext cx="5388687" cy="2850615"/>
          </a:xfrm>
          <a:prstGeom prst="rect">
            <a:avLst/>
          </a:prstGeom>
        </p:spPr>
      </p:pic>
      <p:sp>
        <p:nvSpPr>
          <p:cNvPr id="5" name="Text Placeholder 4"/>
          <p:cNvSpPr>
            <a:spLocks noGrp="1"/>
          </p:cNvSpPr>
          <p:nvPr>
            <p:ph type="body" sz="quarter" idx="17"/>
          </p:nvPr>
        </p:nvSpPr>
        <p:spPr>
          <a:xfrm>
            <a:off x="660399" y="4355802"/>
            <a:ext cx="3649662" cy="279797"/>
          </a:xfrm>
        </p:spPr>
        <p:txBody>
          <a:bodyPr>
            <a:normAutofit lnSpcReduction="10000"/>
          </a:bodyPr>
          <a:lstStyle/>
          <a:p>
            <a:r>
              <a:rPr lang="en-US" dirty="0" smtClean="0">
                <a:latin typeface="Trebuchet MS"/>
                <a:cs typeface="Trebuchet MS"/>
              </a:rPr>
              <a:t>2017</a:t>
            </a:r>
            <a:endParaRPr lang="en-US" dirty="0">
              <a:latin typeface="Trebuchet MS"/>
              <a:cs typeface="Trebuchet MS"/>
            </a:endParaRPr>
          </a:p>
        </p:txBody>
      </p:sp>
      <p:pic>
        <p:nvPicPr>
          <p:cNvPr id="18" name="Picture Placeholder 17" descr="logo_cover_5.png"/>
          <p:cNvPicPr>
            <a:picLocks noGrp="1" noChangeAspect="1"/>
          </p:cNvPicPr>
          <p:nvPr>
            <p:ph type="pic" sz="quarter" idx="19"/>
          </p:nvPr>
        </p:nvPicPr>
        <p:blipFill>
          <a:blip r:embed="rId3" cstate="screen">
            <a:extLst>
              <a:ext uri="{28A0092B-C50C-407E-A947-70E740481C1C}">
                <a14:useLocalDpi xmlns:a14="http://schemas.microsoft.com/office/drawing/2010/main"/>
              </a:ext>
            </a:extLst>
          </a:blip>
          <a:srcRect t="3538" b="3538"/>
          <a:stretch>
            <a:fillRect/>
          </a:stretch>
        </p:blipFill>
        <p:spPr>
          <a:effectLst>
            <a:outerShdw blurRad="50800" dist="50800" dir="5400000" algn="ctr" rotWithShape="0">
              <a:schemeClr val="tx1"/>
            </a:outerShdw>
          </a:effectLst>
        </p:spPr>
      </p:pic>
      <p:sp>
        <p:nvSpPr>
          <p:cNvPr id="9" name="Text Placeholder 5"/>
          <p:cNvSpPr txBox="1">
            <a:spLocks/>
          </p:cNvSpPr>
          <p:nvPr/>
        </p:nvSpPr>
        <p:spPr>
          <a:xfrm>
            <a:off x="660399" y="322347"/>
            <a:ext cx="7891652" cy="761019"/>
          </a:xfrm>
          <a:prstGeom prst="rect">
            <a:avLst/>
          </a:prstGeom>
          <a:noFill/>
        </p:spPr>
        <p:txBody>
          <a:bodyPr/>
          <a:lstStyle>
            <a:lvl1pPr marL="0" indent="0" algn="l" defTabSz="914400" rtl="0" eaLnBrk="1" latinLnBrk="0" hangingPunct="1">
              <a:spcBef>
                <a:spcPct val="20000"/>
              </a:spcBef>
              <a:buFont typeface="Arial" pitchFamily="34" charset="0"/>
              <a:buNone/>
              <a:defRPr sz="3000" b="1" kern="1200">
                <a:solidFill>
                  <a:schemeClr val="bg1"/>
                </a:solidFill>
                <a:latin typeface="Tahoma" pitchFamily="34" charset="0"/>
                <a:ea typeface="Tahoma" pitchFamily="34" charset="0"/>
                <a:cs typeface="Tahoma" pitchFamily="34" charset="0"/>
              </a:defRPr>
            </a:lvl1pPr>
            <a:lvl2pPr marL="742950" indent="-285750" algn="l" defTabSz="914400" rtl="0" eaLnBrk="1" latinLnBrk="0" hangingPunct="1">
              <a:spcBef>
                <a:spcPct val="20000"/>
              </a:spcBef>
              <a:buFont typeface="Arial" pitchFamily="34" charset="0"/>
              <a:buChar char="–"/>
              <a:defRPr sz="1500" kern="1200">
                <a:solidFill>
                  <a:schemeClr val="tx1"/>
                </a:solidFill>
                <a:latin typeface="Arial" pitchFamily="34" charset="0"/>
                <a:ea typeface="+mn-ea"/>
                <a:cs typeface="Arial" pitchFamily="34" charset="0"/>
              </a:defRPr>
            </a:lvl2pPr>
            <a:lvl3pPr marL="1143000" indent="-228600" algn="l" defTabSz="914400" rtl="0" eaLnBrk="1" latinLnBrk="0" hangingPunct="1">
              <a:spcBef>
                <a:spcPct val="20000"/>
              </a:spcBef>
              <a:buFont typeface="Arial" pitchFamily="34" charset="0"/>
              <a:buChar char="•"/>
              <a:defRPr sz="1500" kern="1200">
                <a:solidFill>
                  <a:schemeClr val="tx1"/>
                </a:solidFill>
                <a:latin typeface="Arial" pitchFamily="34" charset="0"/>
                <a:ea typeface="+mn-ea"/>
                <a:cs typeface="Arial" pitchFamily="34" charset="0"/>
              </a:defRPr>
            </a:lvl3pPr>
            <a:lvl4pPr marL="1600200" indent="-228600" algn="l" defTabSz="914400" rtl="0" eaLnBrk="1" latinLnBrk="0" hangingPunct="1">
              <a:spcBef>
                <a:spcPct val="20000"/>
              </a:spcBef>
              <a:buFont typeface="Arial" pitchFamily="34" charset="0"/>
              <a:buChar char="–"/>
              <a:defRPr sz="1500" kern="1200">
                <a:solidFill>
                  <a:schemeClr val="tx1"/>
                </a:solidFill>
                <a:latin typeface="Arial" pitchFamily="34" charset="0"/>
                <a:ea typeface="+mn-ea"/>
                <a:cs typeface="Arial" pitchFamily="34" charset="0"/>
              </a:defRPr>
            </a:lvl4pPr>
            <a:lvl5pPr marL="2057400" indent="-228600" algn="l" defTabSz="914400" rtl="0" eaLnBrk="1" latinLnBrk="0" hangingPunct="1">
              <a:spcBef>
                <a:spcPct val="20000"/>
              </a:spcBef>
              <a:buFont typeface="Arial" pitchFamily="34" charset="0"/>
              <a:buChar char="»"/>
              <a:defRPr sz="15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4400" smtClean="0">
                <a:solidFill>
                  <a:schemeClr val="tx1"/>
                </a:solidFill>
                <a:effectLst>
                  <a:outerShdw blurRad="50800" dist="76200" dir="5400000" algn="t" rotWithShape="0">
                    <a:prstClr val="black">
                      <a:alpha val="40000"/>
                    </a:prstClr>
                  </a:outerShdw>
                </a:effectLst>
                <a:latin typeface="+mn-lt"/>
                <a:ea typeface="+mn-ea"/>
                <a:cs typeface="+mn-cs"/>
              </a:rPr>
              <a:t>MTN.NIX</a:t>
            </a:r>
            <a:endParaRPr lang="en-US" sz="4400" dirty="0">
              <a:solidFill>
                <a:schemeClr val="tx1"/>
              </a:solidFill>
              <a:effectLst>
                <a:outerShdw blurRad="50800" dist="76200" dir="5400000" algn="t" rotWithShape="0">
                  <a:prstClr val="black">
                    <a:alpha val="40000"/>
                  </a:prstClr>
                </a:outerShdw>
              </a:effectLst>
              <a:latin typeface="+mn-lt"/>
              <a:ea typeface="+mn-ea"/>
              <a:cs typeface="+mn-cs"/>
            </a:endParaRPr>
          </a:p>
        </p:txBody>
      </p:sp>
      <p:sp>
        <p:nvSpPr>
          <p:cNvPr id="7" name="Rectangle 6"/>
          <p:cNvSpPr/>
          <p:nvPr/>
        </p:nvSpPr>
        <p:spPr>
          <a:xfrm>
            <a:off x="627880" y="3844334"/>
            <a:ext cx="1838965" cy="369332"/>
          </a:xfrm>
          <a:prstGeom prst="rect">
            <a:avLst/>
          </a:prstGeom>
          <a:noFill/>
        </p:spPr>
        <p:txBody>
          <a:bodyPr wrap="none" lIns="91440" tIns="45720" rIns="91440" bIns="45720">
            <a:spAutoFit/>
          </a:bodyPr>
          <a:lstStyle/>
          <a:p>
            <a:r>
              <a:rPr lang="en-US" sz="1800" dirty="0">
                <a:effectLst>
                  <a:outerShdw blurRad="50800" dist="76200" dir="5400000" algn="t" rotWithShape="0">
                    <a:prstClr val="black">
                      <a:alpha val="40000"/>
                    </a:prstClr>
                  </a:outerShdw>
                </a:effectLst>
              </a:rPr>
              <a:t>Siarhei Beliakou</a:t>
            </a:r>
          </a:p>
        </p:txBody>
      </p:sp>
      <p:sp>
        <p:nvSpPr>
          <p:cNvPr id="11" name="Rectangle 10"/>
          <p:cNvSpPr/>
          <p:nvPr/>
        </p:nvSpPr>
        <p:spPr>
          <a:xfrm>
            <a:off x="1647912" y="1145542"/>
            <a:ext cx="5916620" cy="1323439"/>
          </a:xfrm>
          <a:prstGeom prst="rect">
            <a:avLst/>
          </a:prstGeom>
          <a:noFill/>
        </p:spPr>
        <p:txBody>
          <a:bodyPr wrap="none" lIns="91440" tIns="45720" rIns="91440" bIns="45720">
            <a:spAutoFit/>
          </a:bodyPr>
          <a:lstStyle/>
          <a:p>
            <a:pPr algn="ctr"/>
            <a:r>
              <a:rPr lang="en-US" sz="3600" b="1" dirty="0" smtClean="0">
                <a:effectLst>
                  <a:outerShdw blurRad="50800" dist="76200" dir="5400000" algn="t" rotWithShape="0">
                    <a:prstClr val="black">
                      <a:alpha val="40000"/>
                    </a:prstClr>
                  </a:outerShdw>
                </a:effectLst>
              </a:rPr>
              <a:t>Thanks for Your Attention!</a:t>
            </a:r>
          </a:p>
          <a:p>
            <a:pPr algn="ctr"/>
            <a:r>
              <a:rPr lang="en-US" sz="4400" b="1" dirty="0" smtClean="0">
                <a:effectLst>
                  <a:outerShdw blurRad="50800" dist="76200" dir="5400000" algn="t" rotWithShape="0">
                    <a:prstClr val="black">
                      <a:alpha val="40000"/>
                    </a:prstClr>
                  </a:outerShdw>
                </a:effectLst>
              </a:rPr>
              <a:t>Questions?</a:t>
            </a:r>
            <a:endParaRPr lang="en-US" sz="4400" b="1" dirty="0">
              <a:effectLst>
                <a:outerShdw blurRad="50800" dist="76200" dir="5400000" algn="t" rotWithShape="0">
                  <a:prstClr val="black">
                    <a:alpha val="40000"/>
                  </a:prstClr>
                </a:outerShdw>
              </a:effectLst>
            </a:endParaRPr>
          </a:p>
        </p:txBody>
      </p:sp>
    </p:spTree>
    <p:extLst>
      <p:ext uri="{BB962C8B-B14F-4D97-AF65-F5344CB8AC3E}">
        <p14:creationId xmlns:p14="http://schemas.microsoft.com/office/powerpoint/2010/main" val="6970605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72404" y="2869953"/>
            <a:ext cx="5345822" cy="647100"/>
          </a:xfrm>
          <a:solidFill>
            <a:srgbClr val="C00000"/>
          </a:solidFill>
        </p:spPr>
        <p:txBody>
          <a:bodyPr/>
          <a:lstStyle/>
          <a:p>
            <a:r>
              <a:rPr lang="en-US" b="1" dirty="0"/>
              <a:t>Log file monitoring</a:t>
            </a:r>
          </a:p>
        </p:txBody>
      </p:sp>
    </p:spTree>
    <p:extLst>
      <p:ext uri="{BB962C8B-B14F-4D97-AF65-F5344CB8AC3E}">
        <p14:creationId xmlns:p14="http://schemas.microsoft.com/office/powerpoint/2010/main" val="2851969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a:t>Log file </a:t>
            </a:r>
            <a:r>
              <a:rPr lang="en-US" cap="all" dirty="0" smtClean="0"/>
              <a:t>monitoring</a:t>
            </a:r>
            <a:endParaRPr lang="en-US" cap="all" dirty="0"/>
          </a:p>
        </p:txBody>
      </p:sp>
      <p:sp>
        <p:nvSpPr>
          <p:cNvPr id="4" name="Rectangle 3"/>
          <p:cNvSpPr/>
          <p:nvPr/>
        </p:nvSpPr>
        <p:spPr>
          <a:xfrm>
            <a:off x="736599" y="699516"/>
            <a:ext cx="8094133" cy="1815882"/>
          </a:xfrm>
          <a:prstGeom prst="rect">
            <a:avLst/>
          </a:prstGeom>
        </p:spPr>
        <p:txBody>
          <a:bodyPr wrap="square">
            <a:spAutoFit/>
          </a:bodyPr>
          <a:lstStyle/>
          <a:p>
            <a:r>
              <a:rPr lang="en-US" dirty="0" err="1">
                <a:solidFill>
                  <a:srgbClr val="333333"/>
                </a:solidFill>
              </a:rPr>
              <a:t>Zabbix</a:t>
            </a:r>
            <a:r>
              <a:rPr lang="en-US" dirty="0">
                <a:solidFill>
                  <a:srgbClr val="333333"/>
                </a:solidFill>
              </a:rPr>
              <a:t> can be used for centralized monitoring and analysis of log files with/without log rotation support</a:t>
            </a:r>
            <a:r>
              <a:rPr lang="en-US" dirty="0" smtClean="0">
                <a:solidFill>
                  <a:srgbClr val="333333"/>
                </a:solidFill>
              </a:rPr>
              <a:t>.</a:t>
            </a:r>
          </a:p>
          <a:p>
            <a:endParaRPr lang="en-US" dirty="0">
              <a:solidFill>
                <a:srgbClr val="333333"/>
              </a:solidFill>
            </a:endParaRPr>
          </a:p>
          <a:p>
            <a:r>
              <a:rPr lang="en-US" dirty="0">
                <a:solidFill>
                  <a:srgbClr val="333333"/>
                </a:solidFill>
              </a:rPr>
              <a:t>Notifications can be used to warn users when a log file contains certain strings or string patterns.</a:t>
            </a:r>
          </a:p>
          <a:p>
            <a:endParaRPr lang="en-US" dirty="0" smtClean="0">
              <a:solidFill>
                <a:srgbClr val="333333"/>
              </a:solidFill>
            </a:endParaRPr>
          </a:p>
          <a:p>
            <a:r>
              <a:rPr lang="en-US" dirty="0" smtClean="0">
                <a:solidFill>
                  <a:srgbClr val="333333"/>
                </a:solidFill>
              </a:rPr>
              <a:t>To </a:t>
            </a:r>
            <a:r>
              <a:rPr lang="en-US" dirty="0">
                <a:solidFill>
                  <a:srgbClr val="333333"/>
                </a:solidFill>
              </a:rPr>
              <a:t>monitor a log file you must </a:t>
            </a:r>
            <a:r>
              <a:rPr lang="en-US" dirty="0" smtClean="0">
                <a:solidFill>
                  <a:srgbClr val="333333"/>
                </a:solidFill>
              </a:rPr>
              <a:t>have:</a:t>
            </a:r>
          </a:p>
          <a:p>
            <a:pPr marL="285750" indent="-285750">
              <a:buFont typeface="Arial" charset="0"/>
              <a:buChar char="•"/>
            </a:pPr>
            <a:r>
              <a:rPr lang="en-US" dirty="0" err="1" smtClean="0">
                <a:solidFill>
                  <a:srgbClr val="333333"/>
                </a:solidFill>
              </a:rPr>
              <a:t>Zabbix</a:t>
            </a:r>
            <a:r>
              <a:rPr lang="en-US" dirty="0" smtClean="0">
                <a:solidFill>
                  <a:srgbClr val="333333"/>
                </a:solidFill>
              </a:rPr>
              <a:t> </a:t>
            </a:r>
            <a:r>
              <a:rPr lang="en-US" dirty="0">
                <a:solidFill>
                  <a:srgbClr val="333333"/>
                </a:solidFill>
              </a:rPr>
              <a:t>agent running on the </a:t>
            </a:r>
            <a:r>
              <a:rPr lang="en-US" dirty="0" smtClean="0">
                <a:solidFill>
                  <a:srgbClr val="333333"/>
                </a:solidFill>
              </a:rPr>
              <a:t>host</a:t>
            </a:r>
          </a:p>
          <a:p>
            <a:pPr marL="285750" indent="-285750">
              <a:buFont typeface="Arial" charset="0"/>
              <a:buChar char="•"/>
            </a:pPr>
            <a:r>
              <a:rPr lang="en-US" dirty="0" smtClean="0">
                <a:solidFill>
                  <a:srgbClr val="333333"/>
                </a:solidFill>
              </a:rPr>
              <a:t>log </a:t>
            </a:r>
            <a:r>
              <a:rPr lang="en-US" dirty="0">
                <a:solidFill>
                  <a:srgbClr val="333333"/>
                </a:solidFill>
              </a:rPr>
              <a:t>monitoring item set up</a:t>
            </a:r>
            <a:endParaRPr lang="en-US" b="0" i="0" dirty="0">
              <a:solidFill>
                <a:srgbClr val="333333"/>
              </a:solidFill>
              <a:effectLst/>
            </a:endParaRPr>
          </a:p>
        </p:txBody>
      </p:sp>
      <p:sp>
        <p:nvSpPr>
          <p:cNvPr id="5" name="Rectangle 4"/>
          <p:cNvSpPr/>
          <p:nvPr/>
        </p:nvSpPr>
        <p:spPr>
          <a:xfrm>
            <a:off x="736599" y="4546444"/>
            <a:ext cx="8094133" cy="307777"/>
          </a:xfrm>
          <a:prstGeom prst="rect">
            <a:avLst/>
          </a:prstGeom>
        </p:spPr>
        <p:txBody>
          <a:bodyPr wrap="square">
            <a:spAutoFit/>
          </a:bodyPr>
          <a:lstStyle/>
          <a:p>
            <a:r>
              <a:rPr lang="en-US" dirty="0">
                <a:hlinkClick r:id="rId2"/>
              </a:rPr>
              <a:t>https://www.zabbix.com/documentation/3.2/manual/config/items/itemtypes/log_items</a:t>
            </a:r>
            <a:endParaRPr lang="en-US" dirty="0"/>
          </a:p>
        </p:txBody>
      </p:sp>
    </p:spTree>
    <p:extLst>
      <p:ext uri="{BB962C8B-B14F-4D97-AF65-F5344CB8AC3E}">
        <p14:creationId xmlns:p14="http://schemas.microsoft.com/office/powerpoint/2010/main" val="38895871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a:t>Log file monitoring</a:t>
            </a:r>
          </a:p>
        </p:txBody>
      </p:sp>
      <p:sp>
        <p:nvSpPr>
          <p:cNvPr id="4" name="Rectangle 3"/>
          <p:cNvSpPr/>
          <p:nvPr/>
        </p:nvSpPr>
        <p:spPr>
          <a:xfrm>
            <a:off x="795867" y="699516"/>
            <a:ext cx="8085666" cy="2246769"/>
          </a:xfrm>
          <a:prstGeom prst="rect">
            <a:avLst/>
          </a:prstGeom>
        </p:spPr>
        <p:txBody>
          <a:bodyPr wrap="square">
            <a:spAutoFit/>
          </a:bodyPr>
          <a:lstStyle/>
          <a:p>
            <a:r>
              <a:rPr lang="en-US" b="1" dirty="0"/>
              <a:t>Verify agent </a:t>
            </a:r>
            <a:r>
              <a:rPr lang="en-US" b="1" dirty="0" smtClean="0"/>
              <a:t>parameters</a:t>
            </a:r>
          </a:p>
          <a:p>
            <a:endParaRPr lang="en-US" b="1" dirty="0"/>
          </a:p>
          <a:p>
            <a:r>
              <a:rPr lang="en-US" dirty="0"/>
              <a:t>Make sure that in the agent configuration </a:t>
            </a:r>
            <a:r>
              <a:rPr lang="en-US" dirty="0" smtClean="0"/>
              <a:t>file (/</a:t>
            </a:r>
            <a:r>
              <a:rPr lang="en-US" dirty="0" err="1" smtClean="0"/>
              <a:t>etc</a:t>
            </a:r>
            <a:r>
              <a:rPr lang="en-US" dirty="0" smtClean="0"/>
              <a:t>/</a:t>
            </a:r>
            <a:r>
              <a:rPr lang="en-US" dirty="0" err="1" smtClean="0"/>
              <a:t>zabbix</a:t>
            </a:r>
            <a:r>
              <a:rPr lang="en-US" dirty="0" smtClean="0"/>
              <a:t>/</a:t>
            </a:r>
            <a:r>
              <a:rPr lang="en-US" dirty="0" err="1" smtClean="0"/>
              <a:t>zabbix_agentd.conf</a:t>
            </a:r>
            <a:r>
              <a:rPr lang="en-US" dirty="0" smtClean="0"/>
              <a:t>):</a:t>
            </a:r>
            <a:endParaRPr lang="en-US" dirty="0"/>
          </a:p>
          <a:p>
            <a:pPr marL="285750" indent="-285750">
              <a:buFont typeface="Arial" charset="0"/>
              <a:buChar char="•"/>
            </a:pPr>
            <a:r>
              <a:rPr lang="en-US" b="1" dirty="0"/>
              <a:t>'Hostname</a:t>
            </a:r>
            <a:r>
              <a:rPr lang="en-US" dirty="0"/>
              <a:t>' parameter matches the host name in the frontend</a:t>
            </a:r>
          </a:p>
          <a:p>
            <a:pPr marL="285750" indent="-285750">
              <a:buFont typeface="Arial" charset="0"/>
              <a:buChar char="•"/>
            </a:pPr>
            <a:r>
              <a:rPr lang="en-US" dirty="0"/>
              <a:t>Servers in the </a:t>
            </a:r>
            <a:r>
              <a:rPr lang="en-US" b="1" dirty="0"/>
              <a:t>'</a:t>
            </a:r>
            <a:r>
              <a:rPr lang="en-US" b="1" dirty="0" err="1"/>
              <a:t>ServerActive</a:t>
            </a:r>
            <a:r>
              <a:rPr lang="en-US" dirty="0"/>
              <a:t>' parameter are specified for the processing of active </a:t>
            </a:r>
            <a:r>
              <a:rPr lang="en-US" dirty="0" smtClean="0"/>
              <a:t>checks</a:t>
            </a:r>
          </a:p>
          <a:p>
            <a:pPr marL="285750" indent="-285750">
              <a:buFont typeface="Arial" charset="0"/>
              <a:buChar char="•"/>
            </a:pPr>
            <a:endParaRPr lang="en-US" dirty="0"/>
          </a:p>
          <a:p>
            <a:r>
              <a:rPr lang="en-US" b="1" dirty="0"/>
              <a:t>Item configuration</a:t>
            </a:r>
          </a:p>
          <a:p>
            <a:endParaRPr lang="en-US" dirty="0" smtClean="0"/>
          </a:p>
          <a:p>
            <a:r>
              <a:rPr lang="en-US" dirty="0" smtClean="0"/>
              <a:t>Configure </a:t>
            </a:r>
            <a:r>
              <a:rPr lang="en-US" dirty="0"/>
              <a:t>a log monitoring item:</a:t>
            </a:r>
          </a:p>
          <a:p>
            <a:endParaRPr lang="en-US" dirty="0"/>
          </a:p>
        </p:txBody>
      </p:sp>
      <p:pic>
        <p:nvPicPr>
          <p:cNvPr id="5" name="Picture 4"/>
          <p:cNvPicPr>
            <a:picLocks noChangeAspect="1"/>
          </p:cNvPicPr>
          <p:nvPr/>
        </p:nvPicPr>
        <p:blipFill>
          <a:blip r:embed="rId2"/>
          <a:stretch>
            <a:fillRect/>
          </a:stretch>
        </p:blipFill>
        <p:spPr>
          <a:xfrm>
            <a:off x="1143000" y="2838450"/>
            <a:ext cx="6858000" cy="1447800"/>
          </a:xfrm>
          <a:prstGeom prst="rect">
            <a:avLst/>
          </a:prstGeom>
          <a:effectLst>
            <a:outerShdw blurRad="63500" sx="102000" sy="102000" algn="ctr" rotWithShape="0">
              <a:schemeClr val="accent1">
                <a:alpha val="40000"/>
              </a:schemeClr>
            </a:outerShdw>
          </a:effectLst>
        </p:spPr>
      </p:pic>
    </p:spTree>
    <p:extLst>
      <p:ext uri="{BB962C8B-B14F-4D97-AF65-F5344CB8AC3E}">
        <p14:creationId xmlns:p14="http://schemas.microsoft.com/office/powerpoint/2010/main" val="2888847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a:t>Log file monitoring</a:t>
            </a:r>
          </a:p>
        </p:txBody>
      </p:sp>
      <p:sp>
        <p:nvSpPr>
          <p:cNvPr id="4" name="Rectangle 3"/>
          <p:cNvSpPr/>
          <p:nvPr/>
        </p:nvSpPr>
        <p:spPr>
          <a:xfrm>
            <a:off x="795867" y="699516"/>
            <a:ext cx="8085666" cy="523220"/>
          </a:xfrm>
          <a:prstGeom prst="rect">
            <a:avLst/>
          </a:prstGeom>
        </p:spPr>
        <p:txBody>
          <a:bodyPr wrap="square">
            <a:spAutoFit/>
          </a:bodyPr>
          <a:lstStyle/>
          <a:p>
            <a:r>
              <a:rPr lang="en-US" b="1" dirty="0"/>
              <a:t>Specifically for log monitoring items you </a:t>
            </a:r>
            <a:r>
              <a:rPr lang="en-US" b="1" dirty="0" smtClean="0"/>
              <a:t>enter:</a:t>
            </a:r>
            <a:endParaRPr lang="en-US" b="1" dirty="0"/>
          </a:p>
          <a:p>
            <a:endParaRPr lang="en-US" dirty="0"/>
          </a:p>
        </p:txBody>
      </p:sp>
      <p:graphicFrame>
        <p:nvGraphicFramePr>
          <p:cNvPr id="7" name="Table 6"/>
          <p:cNvGraphicFramePr>
            <a:graphicFrameLocks noGrp="1"/>
          </p:cNvGraphicFramePr>
          <p:nvPr>
            <p:extLst/>
          </p:nvPr>
        </p:nvGraphicFramePr>
        <p:xfrm>
          <a:off x="880531" y="1065213"/>
          <a:ext cx="7670802" cy="2991474"/>
        </p:xfrm>
        <a:graphic>
          <a:graphicData uri="http://schemas.openxmlformats.org/drawingml/2006/table">
            <a:tbl>
              <a:tblPr/>
              <a:tblGrid>
                <a:gridCol w="1464736">
                  <a:extLst>
                    <a:ext uri="{9D8B030D-6E8A-4147-A177-3AD203B41FA5}">
                      <a16:colId xmlns:a16="http://schemas.microsoft.com/office/drawing/2014/main" val="20000"/>
                    </a:ext>
                  </a:extLst>
                </a:gridCol>
                <a:gridCol w="6206066">
                  <a:extLst>
                    <a:ext uri="{9D8B030D-6E8A-4147-A177-3AD203B41FA5}">
                      <a16:colId xmlns:a16="http://schemas.microsoft.com/office/drawing/2014/main" val="20001"/>
                    </a:ext>
                  </a:extLst>
                </a:gridCol>
              </a:tblGrid>
              <a:tr h="72657">
                <a:tc>
                  <a:txBody>
                    <a:bodyPr/>
                    <a:lstStyle/>
                    <a:p>
                      <a:pPr algn="l" fontAlgn="t"/>
                      <a:r>
                        <a:rPr lang="en-US" sz="1200" b="1" i="1">
                          <a:effectLst/>
                        </a:rPr>
                        <a:t>Type</a:t>
                      </a:r>
                      <a:endParaRPr lang="en-US" sz="1200" b="1">
                        <a:effectLst/>
                      </a:endParaRP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200" b="1" dirty="0">
                          <a:effectLst/>
                        </a:rPr>
                        <a:t>Select </a:t>
                      </a:r>
                      <a:r>
                        <a:rPr lang="en-US" sz="1200" b="1" dirty="0" err="1">
                          <a:effectLst/>
                        </a:rPr>
                        <a:t>Zabbix</a:t>
                      </a:r>
                      <a:r>
                        <a:rPr lang="en-US" sz="1200" b="1" dirty="0">
                          <a:effectLst/>
                        </a:rPr>
                        <a:t> agent (active) here.</a:t>
                      </a: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1344160">
                <a:tc>
                  <a:txBody>
                    <a:bodyPr/>
                    <a:lstStyle/>
                    <a:p>
                      <a:pPr algn="l" fontAlgn="t"/>
                      <a:r>
                        <a:rPr lang="en-US" sz="1200" i="1" dirty="0">
                          <a:effectLst/>
                        </a:rPr>
                        <a:t>Key</a:t>
                      </a:r>
                      <a:endParaRPr lang="en-US" sz="1200" dirty="0">
                        <a:effectLst/>
                      </a:endParaRP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000" dirty="0">
                          <a:effectLst/>
                        </a:rPr>
                        <a:t>Set either:</a:t>
                      </a:r>
                      <a:br>
                        <a:rPr lang="en-US" sz="1000" dirty="0">
                          <a:effectLst/>
                        </a:rPr>
                      </a:br>
                      <a:r>
                        <a:rPr lang="en-US" sz="1400" b="1" dirty="0">
                          <a:effectLst/>
                        </a:rPr>
                        <a:t>log</a:t>
                      </a:r>
                      <a:r>
                        <a:rPr lang="en-US" sz="1000" dirty="0">
                          <a:effectLst/>
                        </a:rPr>
                        <a:t>[/path/to/file/</a:t>
                      </a:r>
                      <a:r>
                        <a:rPr lang="en-US" sz="1000" dirty="0" err="1">
                          <a:effectLst/>
                        </a:rPr>
                        <a:t>file_name</a:t>
                      </a:r>
                      <a:r>
                        <a:rPr lang="en-US" sz="1000" dirty="0">
                          <a:effectLst/>
                        </a:rPr>
                        <a:t>,&lt;</a:t>
                      </a:r>
                      <a:r>
                        <a:rPr lang="en-US" sz="1000" dirty="0" err="1">
                          <a:effectLst/>
                        </a:rPr>
                        <a:t>regexp</a:t>
                      </a:r>
                      <a:r>
                        <a:rPr lang="en-US" sz="1000" dirty="0">
                          <a:effectLst/>
                        </a:rPr>
                        <a:t>&gt;,&lt;encoding&gt;,&lt;</a:t>
                      </a:r>
                      <a:r>
                        <a:rPr lang="en-US" sz="1000" dirty="0" err="1">
                          <a:effectLst/>
                        </a:rPr>
                        <a:t>maxlines</a:t>
                      </a:r>
                      <a:r>
                        <a:rPr lang="en-US" sz="1000" dirty="0">
                          <a:effectLst/>
                        </a:rPr>
                        <a:t>&gt;,&lt;mode&gt;,&lt;output&gt;,&lt;</a:t>
                      </a:r>
                      <a:r>
                        <a:rPr lang="en-US" sz="1000" dirty="0" err="1">
                          <a:effectLst/>
                        </a:rPr>
                        <a:t>maxdelay</a:t>
                      </a:r>
                      <a:r>
                        <a:rPr lang="en-US" sz="1000" dirty="0">
                          <a:effectLst/>
                        </a:rPr>
                        <a:t>&gt;]</a:t>
                      </a:r>
                      <a:br>
                        <a:rPr lang="en-US" sz="1000" dirty="0">
                          <a:effectLst/>
                        </a:rPr>
                      </a:br>
                      <a:r>
                        <a:rPr lang="en-US" sz="1000" dirty="0">
                          <a:effectLst/>
                        </a:rPr>
                        <a:t>or</a:t>
                      </a:r>
                      <a:br>
                        <a:rPr lang="en-US" sz="1000" dirty="0">
                          <a:effectLst/>
                        </a:rPr>
                      </a:br>
                      <a:r>
                        <a:rPr lang="en-US" sz="1400" b="1" dirty="0" err="1">
                          <a:effectLst/>
                        </a:rPr>
                        <a:t>logrt</a:t>
                      </a:r>
                      <a:r>
                        <a:rPr lang="en-US" sz="1000" dirty="0">
                          <a:effectLst/>
                        </a:rPr>
                        <a:t>[/path/to/file/</a:t>
                      </a:r>
                      <a:r>
                        <a:rPr lang="en-US" sz="1000" dirty="0" err="1">
                          <a:effectLst/>
                        </a:rPr>
                        <a:t>regexp_describing_filename_pattern</a:t>
                      </a:r>
                      <a:r>
                        <a:rPr lang="en-US" sz="1000" dirty="0">
                          <a:effectLst/>
                        </a:rPr>
                        <a:t>,&lt;</a:t>
                      </a:r>
                      <a:r>
                        <a:rPr lang="en-US" sz="1000" dirty="0" err="1">
                          <a:effectLst/>
                        </a:rPr>
                        <a:t>regexp</a:t>
                      </a:r>
                      <a:r>
                        <a:rPr lang="en-US" sz="1000" dirty="0">
                          <a:effectLst/>
                        </a:rPr>
                        <a:t>&gt;,&lt;encoding&gt;,&lt;</a:t>
                      </a:r>
                      <a:r>
                        <a:rPr lang="en-US" sz="1000" dirty="0" err="1">
                          <a:effectLst/>
                        </a:rPr>
                        <a:t>maxlines</a:t>
                      </a:r>
                      <a:r>
                        <a:rPr lang="en-US" sz="1000" dirty="0">
                          <a:effectLst/>
                        </a:rPr>
                        <a:t>&gt;,&lt;mode&gt;,&lt;output&gt;,&lt;</a:t>
                      </a:r>
                      <a:r>
                        <a:rPr lang="en-US" sz="1000" dirty="0" err="1">
                          <a:effectLst/>
                        </a:rPr>
                        <a:t>maxdelay</a:t>
                      </a:r>
                      <a:r>
                        <a:rPr lang="en-US" sz="1000" dirty="0">
                          <a:effectLst/>
                        </a:rPr>
                        <a:t>&gt;]</a:t>
                      </a:r>
                      <a:br>
                        <a:rPr lang="en-US" sz="1000" dirty="0">
                          <a:effectLst/>
                        </a:rPr>
                      </a:br>
                      <a:r>
                        <a:rPr lang="en-US" sz="1000" dirty="0" err="1">
                          <a:effectLst/>
                        </a:rPr>
                        <a:t>Zabbix</a:t>
                      </a:r>
                      <a:r>
                        <a:rPr lang="en-US" sz="1000" dirty="0">
                          <a:effectLst/>
                        </a:rPr>
                        <a:t> agent will filter entries of the log file by the content </a:t>
                      </a:r>
                      <a:r>
                        <a:rPr lang="en-US" sz="1000" dirty="0" err="1">
                          <a:effectLst/>
                        </a:rPr>
                        <a:t>regexp</a:t>
                      </a:r>
                      <a:r>
                        <a:rPr lang="en-US" sz="1000" dirty="0">
                          <a:effectLst/>
                        </a:rPr>
                        <a:t>, if present.</a:t>
                      </a:r>
                      <a:br>
                        <a:rPr lang="en-US" sz="1000" dirty="0">
                          <a:effectLst/>
                        </a:rPr>
                      </a:br>
                      <a:r>
                        <a:rPr lang="en-US" sz="1000" dirty="0">
                          <a:effectLst/>
                        </a:rPr>
                        <a:t>If only number of matching lines is required set either: </a:t>
                      </a:r>
                      <a:br>
                        <a:rPr lang="en-US" sz="1000" dirty="0">
                          <a:effectLst/>
                        </a:rPr>
                      </a:br>
                      <a:r>
                        <a:rPr lang="en-US" sz="1400" b="1" dirty="0" err="1">
                          <a:effectLst/>
                        </a:rPr>
                        <a:t>log.count</a:t>
                      </a:r>
                      <a:r>
                        <a:rPr lang="en-US" sz="1000" dirty="0">
                          <a:effectLst/>
                        </a:rPr>
                        <a:t>[/path/to/file/</a:t>
                      </a:r>
                      <a:r>
                        <a:rPr lang="en-US" sz="1000" dirty="0" err="1">
                          <a:effectLst/>
                        </a:rPr>
                        <a:t>file_name</a:t>
                      </a:r>
                      <a:r>
                        <a:rPr lang="en-US" sz="1000" dirty="0">
                          <a:effectLst/>
                        </a:rPr>
                        <a:t>,&lt;</a:t>
                      </a:r>
                      <a:r>
                        <a:rPr lang="en-US" sz="1000" dirty="0" err="1">
                          <a:effectLst/>
                        </a:rPr>
                        <a:t>regexp</a:t>
                      </a:r>
                      <a:r>
                        <a:rPr lang="en-US" sz="1000" dirty="0">
                          <a:effectLst/>
                        </a:rPr>
                        <a:t>&gt;,&lt;encoding&gt;,&lt;</a:t>
                      </a:r>
                      <a:r>
                        <a:rPr lang="en-US" sz="1000" dirty="0" err="1">
                          <a:effectLst/>
                        </a:rPr>
                        <a:t>maxproclines</a:t>
                      </a:r>
                      <a:r>
                        <a:rPr lang="en-US" sz="1000" dirty="0">
                          <a:effectLst/>
                        </a:rPr>
                        <a:t>&gt;,&lt;mode&gt;,&lt;</a:t>
                      </a:r>
                      <a:r>
                        <a:rPr lang="en-US" sz="1000" dirty="0" err="1">
                          <a:effectLst/>
                        </a:rPr>
                        <a:t>maxdelay</a:t>
                      </a:r>
                      <a:r>
                        <a:rPr lang="en-US" sz="1000" dirty="0">
                          <a:effectLst/>
                        </a:rPr>
                        <a:t>&gt;]</a:t>
                      </a:r>
                      <a:br>
                        <a:rPr lang="en-US" sz="1000" dirty="0">
                          <a:effectLst/>
                        </a:rPr>
                      </a:br>
                      <a:r>
                        <a:rPr lang="en-US" sz="1000" dirty="0">
                          <a:effectLst/>
                        </a:rPr>
                        <a:t>or</a:t>
                      </a:r>
                      <a:br>
                        <a:rPr lang="en-US" sz="1000" dirty="0">
                          <a:effectLst/>
                        </a:rPr>
                      </a:br>
                      <a:r>
                        <a:rPr lang="en-US" sz="1400" b="1" dirty="0" err="1">
                          <a:effectLst/>
                        </a:rPr>
                        <a:t>logrt.count</a:t>
                      </a:r>
                      <a:r>
                        <a:rPr lang="en-US" sz="1000" dirty="0">
                          <a:effectLst/>
                        </a:rPr>
                        <a:t>[/path/to/file/</a:t>
                      </a:r>
                      <a:r>
                        <a:rPr lang="en-US" sz="1000" dirty="0" err="1">
                          <a:effectLst/>
                        </a:rPr>
                        <a:t>regexp_describing_filename_pattern</a:t>
                      </a:r>
                      <a:r>
                        <a:rPr lang="en-US" sz="1000" dirty="0">
                          <a:effectLst/>
                        </a:rPr>
                        <a:t>,&lt;</a:t>
                      </a:r>
                      <a:r>
                        <a:rPr lang="en-US" sz="1000" dirty="0" err="1">
                          <a:effectLst/>
                        </a:rPr>
                        <a:t>regexp</a:t>
                      </a:r>
                      <a:r>
                        <a:rPr lang="en-US" sz="1000" dirty="0">
                          <a:effectLst/>
                        </a:rPr>
                        <a:t>&gt;,&lt;encoding&gt;,&lt;</a:t>
                      </a:r>
                      <a:r>
                        <a:rPr lang="en-US" sz="1000" dirty="0" err="1">
                          <a:effectLst/>
                        </a:rPr>
                        <a:t>maxproclines</a:t>
                      </a:r>
                      <a:r>
                        <a:rPr lang="en-US" sz="1000" dirty="0">
                          <a:effectLst/>
                        </a:rPr>
                        <a:t>&gt;,&lt;mode&gt;,&lt;</a:t>
                      </a:r>
                      <a:r>
                        <a:rPr lang="en-US" sz="1000" dirty="0" err="1">
                          <a:effectLst/>
                        </a:rPr>
                        <a:t>maxdelay</a:t>
                      </a:r>
                      <a:r>
                        <a:rPr lang="en-US" sz="1000" dirty="0">
                          <a:effectLst/>
                        </a:rPr>
                        <a:t>&gt;]. </a:t>
                      </a: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79538">
                <a:tc>
                  <a:txBody>
                    <a:bodyPr/>
                    <a:lstStyle/>
                    <a:p>
                      <a:pPr algn="l" fontAlgn="t"/>
                      <a:r>
                        <a:rPr lang="en-US" sz="1200" i="1">
                          <a:effectLst/>
                        </a:rPr>
                        <a:t>Type of information</a:t>
                      </a:r>
                      <a:endParaRPr lang="en-US" sz="1200">
                        <a:effectLst/>
                      </a:endParaRP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000" dirty="0">
                          <a:effectLst/>
                        </a:rPr>
                        <a:t>Select Log for </a:t>
                      </a:r>
                      <a:r>
                        <a:rPr lang="en-US" sz="1400" b="1" dirty="0">
                          <a:effectLst/>
                        </a:rPr>
                        <a:t>log</a:t>
                      </a:r>
                      <a:r>
                        <a:rPr lang="en-US" sz="1000" dirty="0">
                          <a:effectLst/>
                        </a:rPr>
                        <a:t> and </a:t>
                      </a:r>
                      <a:r>
                        <a:rPr lang="en-US" sz="1400" b="1" dirty="0" err="1">
                          <a:effectLst/>
                        </a:rPr>
                        <a:t>logrt</a:t>
                      </a:r>
                      <a:r>
                        <a:rPr lang="en-US" sz="1000" dirty="0">
                          <a:effectLst/>
                        </a:rPr>
                        <a:t> items or Numeric (unsigned) for </a:t>
                      </a:r>
                      <a:r>
                        <a:rPr lang="en-US" sz="1400" b="1" dirty="0" err="1">
                          <a:effectLst/>
                        </a:rPr>
                        <a:t>log.count</a:t>
                      </a:r>
                      <a:r>
                        <a:rPr lang="en-US" sz="1000" dirty="0">
                          <a:effectLst/>
                        </a:rPr>
                        <a:t> and </a:t>
                      </a:r>
                      <a:r>
                        <a:rPr lang="en-US" sz="1400" b="1" dirty="0" err="1">
                          <a:effectLst/>
                        </a:rPr>
                        <a:t>logrt.count</a:t>
                      </a:r>
                      <a:r>
                        <a:rPr lang="en-US" sz="1000" dirty="0">
                          <a:effectLst/>
                        </a:rPr>
                        <a:t> items here.</a:t>
                      </a:r>
                      <a:br>
                        <a:rPr lang="en-US" sz="1000" dirty="0">
                          <a:effectLst/>
                        </a:rPr>
                      </a:br>
                      <a:r>
                        <a:rPr lang="en-US" sz="1000" dirty="0">
                          <a:effectLst/>
                        </a:rPr>
                        <a:t>If optionally using the output parameter, you may select the appropriate type of information other than “Log”.</a:t>
                      </a:r>
                      <a:br>
                        <a:rPr lang="en-US" sz="1000" dirty="0">
                          <a:effectLst/>
                        </a:rPr>
                      </a:br>
                      <a:r>
                        <a:rPr lang="en-US" sz="1000" dirty="0">
                          <a:effectLst/>
                        </a:rPr>
                        <a:t>Note that choosing a non-Log type of information will lead to the loss of local timestamp.</a:t>
                      </a: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9726148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r>
              <a:rPr lang="en-US" cap="all" dirty="0"/>
              <a:t>Log file monitoring</a:t>
            </a:r>
          </a:p>
        </p:txBody>
      </p:sp>
      <p:sp>
        <p:nvSpPr>
          <p:cNvPr id="4" name="Rectangle 3"/>
          <p:cNvSpPr/>
          <p:nvPr/>
        </p:nvSpPr>
        <p:spPr>
          <a:xfrm>
            <a:off x="795867" y="699516"/>
            <a:ext cx="8085666" cy="523220"/>
          </a:xfrm>
          <a:prstGeom prst="rect">
            <a:avLst/>
          </a:prstGeom>
        </p:spPr>
        <p:txBody>
          <a:bodyPr wrap="square">
            <a:spAutoFit/>
          </a:bodyPr>
          <a:lstStyle/>
          <a:p>
            <a:r>
              <a:rPr lang="en-US" b="1" dirty="0"/>
              <a:t>Specifically for log monitoring items you </a:t>
            </a:r>
            <a:r>
              <a:rPr lang="en-US" b="1" dirty="0" smtClean="0"/>
              <a:t>enter:</a:t>
            </a:r>
            <a:endParaRPr lang="en-US" b="1" dirty="0"/>
          </a:p>
          <a:p>
            <a:endParaRPr lang="en-US" dirty="0"/>
          </a:p>
        </p:txBody>
      </p:sp>
      <p:graphicFrame>
        <p:nvGraphicFramePr>
          <p:cNvPr id="7" name="Table 6"/>
          <p:cNvGraphicFramePr>
            <a:graphicFrameLocks noGrp="1"/>
          </p:cNvGraphicFramePr>
          <p:nvPr>
            <p:extLst/>
          </p:nvPr>
        </p:nvGraphicFramePr>
        <p:xfrm>
          <a:off x="880531" y="1065213"/>
          <a:ext cx="7670802" cy="2817385"/>
        </p:xfrm>
        <a:graphic>
          <a:graphicData uri="http://schemas.openxmlformats.org/drawingml/2006/table">
            <a:tbl>
              <a:tblPr/>
              <a:tblGrid>
                <a:gridCol w="1464736">
                  <a:extLst>
                    <a:ext uri="{9D8B030D-6E8A-4147-A177-3AD203B41FA5}">
                      <a16:colId xmlns:a16="http://schemas.microsoft.com/office/drawing/2014/main" val="20000"/>
                    </a:ext>
                  </a:extLst>
                </a:gridCol>
                <a:gridCol w="6206066">
                  <a:extLst>
                    <a:ext uri="{9D8B030D-6E8A-4147-A177-3AD203B41FA5}">
                      <a16:colId xmlns:a16="http://schemas.microsoft.com/office/drawing/2014/main" val="20001"/>
                    </a:ext>
                  </a:extLst>
                </a:gridCol>
              </a:tblGrid>
              <a:tr h="72657">
                <a:tc>
                  <a:txBody>
                    <a:bodyPr/>
                    <a:lstStyle/>
                    <a:p>
                      <a:pPr algn="ctr" fontAlgn="t"/>
                      <a:r>
                        <a:rPr lang="en-US" sz="1200" b="1" i="1" dirty="0">
                          <a:effectLst/>
                        </a:rPr>
                        <a:t>Type</a:t>
                      </a:r>
                      <a:endParaRPr lang="en-US" sz="1200" b="1" dirty="0">
                        <a:effectLst/>
                      </a:endParaRP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200" b="1" dirty="0">
                          <a:effectLst/>
                        </a:rPr>
                        <a:t>Select </a:t>
                      </a:r>
                      <a:r>
                        <a:rPr lang="en-US" sz="1200" b="1" dirty="0" err="1">
                          <a:effectLst/>
                        </a:rPr>
                        <a:t>Zabbix</a:t>
                      </a:r>
                      <a:r>
                        <a:rPr lang="en-US" sz="1200" b="1" dirty="0">
                          <a:effectLst/>
                        </a:rPr>
                        <a:t> agent (active) here.</a:t>
                      </a: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457309">
                <a:tc>
                  <a:txBody>
                    <a:bodyPr/>
                    <a:lstStyle/>
                    <a:p>
                      <a:pPr algn="l" fontAlgn="t"/>
                      <a:r>
                        <a:rPr lang="en-US" sz="1200" i="1" dirty="0">
                          <a:effectLst/>
                        </a:rPr>
                        <a:t>Update interval </a:t>
                      </a:r>
                      <a:endParaRPr lang="en-US" sz="1200" i="1" dirty="0" smtClean="0">
                        <a:effectLst/>
                      </a:endParaRPr>
                    </a:p>
                    <a:p>
                      <a:pPr algn="l" fontAlgn="t"/>
                      <a:r>
                        <a:rPr lang="en-US" sz="1200" i="1" dirty="0" smtClean="0">
                          <a:effectLst/>
                        </a:rPr>
                        <a:t>(</a:t>
                      </a:r>
                      <a:r>
                        <a:rPr lang="en-US" sz="1200" i="1" dirty="0">
                          <a:effectLst/>
                        </a:rPr>
                        <a:t>in sec)</a:t>
                      </a:r>
                      <a:endParaRPr lang="en-US" sz="1200" dirty="0">
                        <a:effectLst/>
                      </a:endParaRP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000" dirty="0">
                          <a:effectLst/>
                        </a:rPr>
                        <a:t>The parameter defines how often </a:t>
                      </a:r>
                      <a:r>
                        <a:rPr lang="en-US" sz="1000" dirty="0" err="1">
                          <a:effectLst/>
                        </a:rPr>
                        <a:t>Zabbix</a:t>
                      </a:r>
                      <a:r>
                        <a:rPr lang="en-US" sz="1000" dirty="0">
                          <a:effectLst/>
                        </a:rPr>
                        <a:t> agent will check for any changes in the log file. </a:t>
                      </a:r>
                      <a:endParaRPr lang="en-US" sz="1000" dirty="0" smtClean="0">
                        <a:effectLst/>
                      </a:endParaRPr>
                    </a:p>
                    <a:p>
                      <a:pPr algn="l" fontAlgn="t"/>
                      <a:r>
                        <a:rPr lang="en-US" sz="1000" dirty="0" smtClean="0">
                          <a:effectLst/>
                        </a:rPr>
                        <a:t>Setting </a:t>
                      </a:r>
                      <a:r>
                        <a:rPr lang="en-US" sz="1000" dirty="0">
                          <a:effectLst/>
                        </a:rPr>
                        <a:t>it to 1 second will make sure that you get new records as soon as possible.</a:t>
                      </a: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79538">
                <a:tc>
                  <a:txBody>
                    <a:bodyPr/>
                    <a:lstStyle/>
                    <a:p>
                      <a:pPr algn="l" fontAlgn="t"/>
                      <a:r>
                        <a:rPr lang="en-US" sz="1200" i="1" dirty="0">
                          <a:effectLst/>
                        </a:rPr>
                        <a:t>Log time format</a:t>
                      </a:r>
                      <a:endParaRPr lang="en-US" sz="1200" dirty="0">
                        <a:effectLst/>
                      </a:endParaRP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tc>
                  <a:txBody>
                    <a:bodyPr/>
                    <a:lstStyle/>
                    <a:p>
                      <a:pPr algn="l" fontAlgn="t"/>
                      <a:r>
                        <a:rPr lang="en-US" sz="1000" dirty="0">
                          <a:effectLst/>
                        </a:rPr>
                        <a:t>In this field you may optionally specify the pattern for parsing the log line timestamp.</a:t>
                      </a:r>
                      <a:br>
                        <a:rPr lang="en-US" sz="1000" dirty="0">
                          <a:effectLst/>
                        </a:rPr>
                      </a:br>
                      <a:r>
                        <a:rPr lang="en-US" sz="1000" dirty="0">
                          <a:effectLst/>
                        </a:rPr>
                        <a:t>If left blank the timestamp will not be parsed.</a:t>
                      </a:r>
                      <a:br>
                        <a:rPr lang="en-US" sz="1000" dirty="0">
                          <a:effectLst/>
                        </a:rPr>
                      </a:br>
                      <a:r>
                        <a:rPr lang="en-US" sz="1000" dirty="0">
                          <a:effectLst/>
                        </a:rPr>
                        <a:t>Supported placeholders:</a:t>
                      </a:r>
                      <a:br>
                        <a:rPr lang="en-US" sz="1000" dirty="0">
                          <a:effectLst/>
                        </a:rPr>
                      </a:br>
                      <a:r>
                        <a:rPr lang="en-US" sz="1000" dirty="0">
                          <a:effectLst/>
                        </a:rPr>
                        <a:t>* </a:t>
                      </a:r>
                      <a:r>
                        <a:rPr lang="en-US" sz="1000" b="1" dirty="0">
                          <a:effectLst/>
                        </a:rPr>
                        <a:t>y</a:t>
                      </a:r>
                      <a:r>
                        <a:rPr lang="en-US" sz="1000" dirty="0">
                          <a:effectLst/>
                        </a:rPr>
                        <a:t>: </a:t>
                      </a:r>
                      <a:r>
                        <a:rPr lang="en-US" sz="1000" i="1" dirty="0">
                          <a:effectLst/>
                        </a:rPr>
                        <a:t>Year (0001-9999)</a:t>
                      </a:r>
                      <a:r>
                        <a:rPr lang="en-US" sz="1000" dirty="0">
                          <a:effectLst/>
                        </a:rPr>
                        <a:t/>
                      </a:r>
                      <a:br>
                        <a:rPr lang="en-US" sz="1000" dirty="0">
                          <a:effectLst/>
                        </a:rPr>
                      </a:br>
                      <a:r>
                        <a:rPr lang="en-US" sz="1000" dirty="0">
                          <a:effectLst/>
                        </a:rPr>
                        <a:t>* </a:t>
                      </a:r>
                      <a:r>
                        <a:rPr lang="en-US" sz="1000" b="1" dirty="0">
                          <a:effectLst/>
                        </a:rPr>
                        <a:t>M</a:t>
                      </a:r>
                      <a:r>
                        <a:rPr lang="en-US" sz="1000" dirty="0">
                          <a:effectLst/>
                        </a:rPr>
                        <a:t>: </a:t>
                      </a:r>
                      <a:r>
                        <a:rPr lang="en-US" sz="1000" i="1" dirty="0">
                          <a:effectLst/>
                        </a:rPr>
                        <a:t>Month (01-12)</a:t>
                      </a:r>
                      <a:r>
                        <a:rPr lang="en-US" sz="1000" dirty="0">
                          <a:effectLst/>
                        </a:rPr>
                        <a:t/>
                      </a:r>
                      <a:br>
                        <a:rPr lang="en-US" sz="1000" dirty="0">
                          <a:effectLst/>
                        </a:rPr>
                      </a:br>
                      <a:r>
                        <a:rPr lang="en-US" sz="1000" dirty="0">
                          <a:effectLst/>
                        </a:rPr>
                        <a:t>* </a:t>
                      </a:r>
                      <a:r>
                        <a:rPr lang="en-US" sz="1000" b="1" dirty="0">
                          <a:effectLst/>
                        </a:rPr>
                        <a:t>d</a:t>
                      </a:r>
                      <a:r>
                        <a:rPr lang="en-US" sz="1000" dirty="0">
                          <a:effectLst/>
                        </a:rPr>
                        <a:t>: </a:t>
                      </a:r>
                      <a:r>
                        <a:rPr lang="en-US" sz="1000" i="1" dirty="0">
                          <a:effectLst/>
                        </a:rPr>
                        <a:t>Day (01-31)</a:t>
                      </a:r>
                      <a:r>
                        <a:rPr lang="en-US" sz="1000" dirty="0">
                          <a:effectLst/>
                        </a:rPr>
                        <a:t/>
                      </a:r>
                      <a:br>
                        <a:rPr lang="en-US" sz="1000" dirty="0">
                          <a:effectLst/>
                        </a:rPr>
                      </a:br>
                      <a:r>
                        <a:rPr lang="en-US" sz="1000" dirty="0">
                          <a:effectLst/>
                        </a:rPr>
                        <a:t>* </a:t>
                      </a:r>
                      <a:r>
                        <a:rPr lang="en-US" sz="1000" b="1" dirty="0">
                          <a:effectLst/>
                        </a:rPr>
                        <a:t>h</a:t>
                      </a:r>
                      <a:r>
                        <a:rPr lang="en-US" sz="1000" dirty="0">
                          <a:effectLst/>
                        </a:rPr>
                        <a:t>: </a:t>
                      </a:r>
                      <a:r>
                        <a:rPr lang="en-US" sz="1000" i="1" dirty="0">
                          <a:effectLst/>
                        </a:rPr>
                        <a:t>Hour (00-23)</a:t>
                      </a:r>
                      <a:r>
                        <a:rPr lang="en-US" sz="1000" dirty="0">
                          <a:effectLst/>
                        </a:rPr>
                        <a:t/>
                      </a:r>
                      <a:br>
                        <a:rPr lang="en-US" sz="1000" dirty="0">
                          <a:effectLst/>
                        </a:rPr>
                      </a:br>
                      <a:r>
                        <a:rPr lang="en-US" sz="1000" dirty="0">
                          <a:effectLst/>
                        </a:rPr>
                        <a:t>* </a:t>
                      </a:r>
                      <a:r>
                        <a:rPr lang="en-US" sz="1000" b="1" dirty="0">
                          <a:effectLst/>
                        </a:rPr>
                        <a:t>m</a:t>
                      </a:r>
                      <a:r>
                        <a:rPr lang="en-US" sz="1000" dirty="0">
                          <a:effectLst/>
                        </a:rPr>
                        <a:t>: </a:t>
                      </a:r>
                      <a:r>
                        <a:rPr lang="en-US" sz="1000" i="1" dirty="0">
                          <a:effectLst/>
                        </a:rPr>
                        <a:t>Minute (00-59)</a:t>
                      </a:r>
                      <a:r>
                        <a:rPr lang="en-US" sz="1000" dirty="0">
                          <a:effectLst/>
                        </a:rPr>
                        <a:t/>
                      </a:r>
                      <a:br>
                        <a:rPr lang="en-US" sz="1000" dirty="0">
                          <a:effectLst/>
                        </a:rPr>
                      </a:br>
                      <a:r>
                        <a:rPr lang="en-US" sz="1000" dirty="0">
                          <a:effectLst/>
                        </a:rPr>
                        <a:t>* </a:t>
                      </a:r>
                      <a:r>
                        <a:rPr lang="en-US" sz="1000" b="1" dirty="0">
                          <a:effectLst/>
                        </a:rPr>
                        <a:t>s</a:t>
                      </a:r>
                      <a:r>
                        <a:rPr lang="en-US" sz="1000" dirty="0">
                          <a:effectLst/>
                        </a:rPr>
                        <a:t>: </a:t>
                      </a:r>
                      <a:r>
                        <a:rPr lang="en-US" sz="1000" i="1" dirty="0">
                          <a:effectLst/>
                        </a:rPr>
                        <a:t>Second (00-59)</a:t>
                      </a:r>
                      <a:r>
                        <a:rPr lang="en-US" sz="1000" dirty="0">
                          <a:effectLst/>
                        </a:rPr>
                        <a:t/>
                      </a:r>
                      <a:br>
                        <a:rPr lang="en-US" sz="1000" dirty="0">
                          <a:effectLst/>
                        </a:rPr>
                      </a:br>
                      <a:r>
                        <a:rPr lang="en-US" sz="1000" dirty="0">
                          <a:effectLst/>
                        </a:rPr>
                        <a:t>For example, consider the following line from the </a:t>
                      </a:r>
                      <a:r>
                        <a:rPr lang="en-US" sz="1000" dirty="0" err="1">
                          <a:effectLst/>
                        </a:rPr>
                        <a:t>Zabbix</a:t>
                      </a:r>
                      <a:r>
                        <a:rPr lang="en-US" sz="1000" dirty="0">
                          <a:effectLst/>
                        </a:rPr>
                        <a:t> agent log file:</a:t>
                      </a:r>
                      <a:br>
                        <a:rPr lang="en-US" sz="1000" dirty="0">
                          <a:effectLst/>
                        </a:rPr>
                      </a:br>
                      <a:r>
                        <a:rPr lang="en-US" sz="1000" dirty="0">
                          <a:effectLst/>
                        </a:rPr>
                        <a:t>“ 23480:20100328:154718.045 </a:t>
                      </a:r>
                      <a:r>
                        <a:rPr lang="en-US" sz="1000" dirty="0" err="1">
                          <a:effectLst/>
                        </a:rPr>
                        <a:t>Zabbix</a:t>
                      </a:r>
                      <a:r>
                        <a:rPr lang="en-US" sz="1000" dirty="0">
                          <a:effectLst/>
                        </a:rPr>
                        <a:t> agent started. </a:t>
                      </a:r>
                      <a:r>
                        <a:rPr lang="en-US" sz="1000" dirty="0" err="1">
                          <a:effectLst/>
                        </a:rPr>
                        <a:t>Zabbix</a:t>
                      </a:r>
                      <a:r>
                        <a:rPr lang="en-US" sz="1000" dirty="0">
                          <a:effectLst/>
                        </a:rPr>
                        <a:t> 1.8.2 (revision 11211).”</a:t>
                      </a:r>
                      <a:br>
                        <a:rPr lang="en-US" sz="1000" dirty="0">
                          <a:effectLst/>
                        </a:rPr>
                      </a:br>
                      <a:r>
                        <a:rPr lang="en-US" sz="1000" dirty="0">
                          <a:effectLst/>
                        </a:rPr>
                        <a:t>It begins with six character positions for PID, followed by date, time, and the rest of the line.</a:t>
                      </a:r>
                      <a:br>
                        <a:rPr lang="en-US" sz="1000" dirty="0">
                          <a:effectLst/>
                        </a:rPr>
                      </a:br>
                      <a:r>
                        <a:rPr lang="en-US" sz="1000" dirty="0">
                          <a:effectLst/>
                        </a:rPr>
                        <a:t>Log time format for this line would be “</a:t>
                      </a:r>
                      <a:r>
                        <a:rPr lang="en-US" sz="1000" dirty="0" err="1">
                          <a:effectLst/>
                        </a:rPr>
                        <a:t>pppppp:yyyyMMdd:hhmmss</a:t>
                      </a:r>
                      <a:r>
                        <a:rPr lang="en-US" sz="1000" dirty="0">
                          <a:effectLst/>
                        </a:rPr>
                        <a:t>”.</a:t>
                      </a:r>
                      <a:br>
                        <a:rPr lang="en-US" sz="1000" dirty="0">
                          <a:effectLst/>
                        </a:rPr>
                      </a:br>
                      <a:r>
                        <a:rPr lang="en-US" sz="1000" dirty="0">
                          <a:effectLst/>
                        </a:rPr>
                        <a:t>Note that “p” and “:” chars are just placeholders and can be anything but “</a:t>
                      </a:r>
                      <a:r>
                        <a:rPr lang="en-US" sz="1000" dirty="0" err="1">
                          <a:effectLst/>
                        </a:rPr>
                        <a:t>yMdhms</a:t>
                      </a:r>
                      <a:r>
                        <a:rPr lang="en-US" sz="1000" dirty="0">
                          <a:effectLst/>
                        </a:rPr>
                        <a:t>”.</a:t>
                      </a:r>
                    </a:p>
                  </a:txBody>
                  <a:tcPr marL="21797" marR="21797" marT="10899" marB="10899">
                    <a:lnL w="6350" cap="flat" cmpd="sng" algn="ctr">
                      <a:solidFill>
                        <a:srgbClr val="CCCCCC"/>
                      </a:solidFill>
                      <a:prstDash val="solid"/>
                      <a:round/>
                      <a:headEnd type="none" w="med" len="med"/>
                      <a:tailEnd type="none" w="med" len="med"/>
                    </a:lnL>
                    <a:lnR w="6350" cap="flat" cmpd="sng" algn="ctr">
                      <a:solidFill>
                        <a:srgbClr val="CCCCCC"/>
                      </a:solidFill>
                      <a:prstDash val="solid"/>
                      <a:round/>
                      <a:headEnd type="none" w="med" len="med"/>
                      <a:tailEnd type="none" w="med" len="med"/>
                    </a:lnR>
                    <a:lnT w="6350" cap="flat" cmpd="sng" algn="ctr">
                      <a:solidFill>
                        <a:srgbClr val="CCCCCC"/>
                      </a:solidFill>
                      <a:prstDash val="solid"/>
                      <a:round/>
                      <a:headEnd type="none" w="med" len="med"/>
                      <a:tailEnd type="none" w="med" len="med"/>
                    </a:lnT>
                    <a:lnB w="63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8591384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55372" y="699516"/>
            <a:ext cx="7941365" cy="2462213"/>
          </a:xfrm>
          <a:prstGeom prst="rect">
            <a:avLst/>
          </a:prstGeom>
          <a:noFill/>
        </p:spPr>
        <p:txBody>
          <a:bodyPr wrap="square" rtlCol="0">
            <a:spAutoFit/>
          </a:bodyPr>
          <a:lstStyle/>
          <a:p>
            <a:endParaRPr lang="en-US" dirty="0" smtClean="0"/>
          </a:p>
          <a:p>
            <a:endParaRPr lang="en-US" dirty="0"/>
          </a:p>
          <a:p>
            <a:endParaRPr lang="en-US" dirty="0" smtClean="0"/>
          </a:p>
          <a:p>
            <a:r>
              <a:rPr lang="en-US" dirty="0" smtClean="0"/>
              <a:t>should allow returning the entry count as found in the content of:</a:t>
            </a:r>
          </a:p>
          <a:p>
            <a:endParaRPr lang="en-US" dirty="0" smtClean="0"/>
          </a:p>
          <a:p>
            <a:endParaRPr lang="en-US" dirty="0" smtClean="0"/>
          </a:p>
          <a:p>
            <a:endParaRPr lang="en-US" dirty="0" smtClean="0"/>
          </a:p>
          <a:p>
            <a:endParaRPr lang="en-US" dirty="0" smtClean="0"/>
          </a:p>
          <a:p>
            <a:endParaRPr lang="en-US" dirty="0" smtClean="0"/>
          </a:p>
          <a:p>
            <a:r>
              <a:rPr lang="en-US" dirty="0" smtClean="0"/>
              <a:t>The reason why </a:t>
            </a:r>
            <a:r>
              <a:rPr lang="en-US" dirty="0" err="1" smtClean="0"/>
              <a:t>Zabbix</a:t>
            </a:r>
            <a:r>
              <a:rPr lang="en-US" dirty="0" smtClean="0"/>
              <a:t> will return only the number is because 'output' here is defined by </a:t>
            </a:r>
            <a:r>
              <a:rPr lang="en-US" b="1" dirty="0" smtClean="0"/>
              <a:t>\1</a:t>
            </a:r>
            <a:r>
              <a:rPr lang="en-US" dirty="0" smtClean="0"/>
              <a:t> referring to the first and only subgroup of interest: </a:t>
            </a:r>
            <a:r>
              <a:rPr lang="en-US" b="1" dirty="0" smtClean="0"/>
              <a:t>([0-9]+)</a:t>
            </a:r>
            <a:endParaRPr lang="en-US" dirty="0" smtClean="0"/>
          </a:p>
        </p:txBody>
      </p:sp>
      <p:graphicFrame>
        <p:nvGraphicFramePr>
          <p:cNvPr id="4" name="Table 3"/>
          <p:cNvGraphicFramePr>
            <a:graphicFrameLocks noGrp="1"/>
          </p:cNvGraphicFramePr>
          <p:nvPr>
            <p:extLst/>
          </p:nvPr>
        </p:nvGraphicFramePr>
        <p:xfrm>
          <a:off x="877955" y="699516"/>
          <a:ext cx="7818783" cy="370840"/>
        </p:xfrm>
        <a:graphic>
          <a:graphicData uri="http://schemas.openxmlformats.org/drawingml/2006/table">
            <a:tbl>
              <a:tblPr firstRow="1" bandRow="1">
                <a:tableStyleId>{5C22544A-7EE6-4342-B048-85BDC9FD1C3A}</a:tableStyleId>
              </a:tblPr>
              <a:tblGrid>
                <a:gridCol w="7818783">
                  <a:extLst>
                    <a:ext uri="{9D8B030D-6E8A-4147-A177-3AD203B41FA5}">
                      <a16:colId xmlns:a16="http://schemas.microsoft.com/office/drawing/2014/main" val="20000"/>
                    </a:ext>
                  </a:extLst>
                </a:gridCol>
              </a:tblGrid>
              <a:tr h="370840">
                <a:tc>
                  <a:txBody>
                    <a:bodyPr/>
                    <a:lstStyle/>
                    <a:p>
                      <a:pPr marL="0" marR="0" indent="0" algn="l" defTabSz="342900" rtl="0" eaLnBrk="1" fontAlgn="auto" latinLnBrk="0" hangingPunct="1">
                        <a:lnSpc>
                          <a:spcPct val="100000"/>
                        </a:lnSpc>
                        <a:spcBef>
                          <a:spcPts val="0"/>
                        </a:spcBef>
                        <a:spcAft>
                          <a:spcPts val="0"/>
                        </a:spcAft>
                        <a:buClrTx/>
                        <a:buSzTx/>
                        <a:buFontTx/>
                        <a:buNone/>
                        <a:tabLst/>
                        <a:defRPr/>
                      </a:pPr>
                      <a:r>
                        <a:rPr lang="en-US" b="0" dirty="0" smtClean="0">
                          <a:solidFill>
                            <a:sysClr val="windowText" lastClr="000000"/>
                          </a:solidFill>
                        </a:rPr>
                        <a:t>log[/path/to/the/</a:t>
                      </a:r>
                      <a:r>
                        <a:rPr lang="en-US" b="0" dirty="0" err="1" smtClean="0">
                          <a:solidFill>
                            <a:sysClr val="windowText" lastClr="000000"/>
                          </a:solidFill>
                        </a:rPr>
                        <a:t>file,"large</a:t>
                      </a:r>
                      <a:r>
                        <a:rPr lang="en-US" b="0" dirty="0" smtClean="0">
                          <a:solidFill>
                            <a:sysClr val="windowText" lastClr="000000"/>
                          </a:solidFill>
                        </a:rPr>
                        <a:t> result buffer allocation.*Entries: ([0-9]+)",,,,\1]</a:t>
                      </a:r>
                    </a:p>
                  </a:txBody>
                  <a:tcPr>
                    <a:lnL w="57150" cap="flat" cmpd="sng" algn="ctr">
                      <a:solidFill>
                        <a:schemeClr val="tx1"/>
                      </a:solidFill>
                      <a:prstDash val="solid"/>
                      <a:round/>
                      <a:headEnd type="none" w="med" len="med"/>
                      <a:tailEnd type="none" w="med" len="med"/>
                    </a:lnL>
                    <a:solidFill>
                      <a:schemeClr val="accent5">
                        <a:lumMod val="20000"/>
                        <a:lumOff val="80000"/>
                      </a:schemeClr>
                    </a:solidFill>
                  </a:tcPr>
                </a:tc>
                <a:extLst>
                  <a:ext uri="{0D108BD9-81ED-4DB2-BD59-A6C34878D82A}">
                    <a16:rowId xmlns:a16="http://schemas.microsoft.com/office/drawing/2014/main" val="10000"/>
                  </a:ext>
                </a:extLst>
              </a:tr>
            </a:tbl>
          </a:graphicData>
        </a:graphic>
      </p:graphicFrame>
      <p:graphicFrame>
        <p:nvGraphicFramePr>
          <p:cNvPr id="5" name="Table 4"/>
          <p:cNvGraphicFramePr>
            <a:graphicFrameLocks noGrp="1"/>
          </p:cNvGraphicFramePr>
          <p:nvPr>
            <p:extLst/>
          </p:nvPr>
        </p:nvGraphicFramePr>
        <p:xfrm>
          <a:off x="877954" y="1659857"/>
          <a:ext cx="7818783" cy="731520"/>
        </p:xfrm>
        <a:graphic>
          <a:graphicData uri="http://schemas.openxmlformats.org/drawingml/2006/table">
            <a:tbl>
              <a:tblPr firstRow="1" bandRow="1">
                <a:tableStyleId>{5C22544A-7EE6-4342-B048-85BDC9FD1C3A}</a:tableStyleId>
              </a:tblPr>
              <a:tblGrid>
                <a:gridCol w="7818783">
                  <a:extLst>
                    <a:ext uri="{9D8B030D-6E8A-4147-A177-3AD203B41FA5}">
                      <a16:colId xmlns:a16="http://schemas.microsoft.com/office/drawing/2014/main" val="20000"/>
                    </a:ext>
                  </a:extLst>
                </a:gridCol>
              </a:tblGrid>
              <a:tr h="370840">
                <a:tc>
                  <a:txBody>
                    <a:bodyPr/>
                    <a:lstStyle/>
                    <a:p>
                      <a:r>
                        <a:rPr lang="en-US" b="0" dirty="0" smtClean="0">
                          <a:solidFill>
                            <a:schemeClr val="tx1"/>
                          </a:solidFill>
                        </a:rPr>
                        <a:t>Fr Feb 07 2014 11:07:36.6690 */ Thread Id 1400 (GLEWF) large result </a:t>
                      </a:r>
                    </a:p>
                    <a:p>
                      <a:r>
                        <a:rPr lang="en-US" b="0" dirty="0" smtClean="0">
                          <a:solidFill>
                            <a:schemeClr val="tx1"/>
                          </a:solidFill>
                        </a:rPr>
                        <a:t>buffer allocation - /Length: 437136/Entries: 5948/Client </a:t>
                      </a:r>
                      <a:r>
                        <a:rPr lang="en-US" b="0" dirty="0" err="1" smtClean="0">
                          <a:solidFill>
                            <a:schemeClr val="tx1"/>
                          </a:solidFill>
                        </a:rPr>
                        <a:t>Ver</a:t>
                      </a:r>
                      <a:r>
                        <a:rPr lang="en-US" b="0" dirty="0" smtClean="0">
                          <a:solidFill>
                            <a:schemeClr val="tx1"/>
                          </a:solidFill>
                        </a:rPr>
                        <a:t>: &gt;=10/RPC </a:t>
                      </a:r>
                    </a:p>
                    <a:p>
                      <a:r>
                        <a:rPr lang="en-US" b="0" dirty="0" smtClean="0">
                          <a:solidFill>
                            <a:schemeClr val="tx1"/>
                          </a:solidFill>
                        </a:rPr>
                        <a:t>ID: 41726453/User: </a:t>
                      </a:r>
                      <a:r>
                        <a:rPr lang="en-US" b="0" dirty="0" err="1" smtClean="0">
                          <a:solidFill>
                            <a:schemeClr val="tx1"/>
                          </a:solidFill>
                        </a:rPr>
                        <a:t>AUser</a:t>
                      </a:r>
                      <a:r>
                        <a:rPr lang="en-US" b="0" dirty="0" smtClean="0">
                          <a:solidFill>
                            <a:schemeClr val="tx1"/>
                          </a:solidFill>
                        </a:rPr>
                        <a:t>/Form: </a:t>
                      </a:r>
                      <a:r>
                        <a:rPr lang="en-US" b="0" dirty="0" err="1" smtClean="0">
                          <a:solidFill>
                            <a:schemeClr val="tx1"/>
                          </a:solidFill>
                        </a:rPr>
                        <a:t>CFG:ServiceLevelAgreement</a:t>
                      </a:r>
                      <a:endParaRPr lang="en-US" b="0" dirty="0" smtClean="0">
                        <a:solidFill>
                          <a:schemeClr val="tx1"/>
                        </a:solidFill>
                      </a:endParaRPr>
                    </a:p>
                  </a:txBody>
                  <a:tcPr>
                    <a:lnL w="57150" cap="flat" cmpd="sng" algn="ctr">
                      <a:solidFill>
                        <a:schemeClr val="tx1"/>
                      </a:solidFill>
                      <a:prstDash val="solid"/>
                      <a:round/>
                      <a:headEnd type="none" w="med" len="med"/>
                      <a:tailEnd type="none" w="med" len="med"/>
                    </a:lnL>
                    <a:solidFill>
                      <a:schemeClr val="accent5">
                        <a:lumMod val="20000"/>
                        <a:lumOff val="80000"/>
                      </a:schemeClr>
                    </a:solidFill>
                  </a:tcPr>
                </a:tc>
                <a:extLst>
                  <a:ext uri="{0D108BD9-81ED-4DB2-BD59-A6C34878D82A}">
                    <a16:rowId xmlns:a16="http://schemas.microsoft.com/office/drawing/2014/main" val="10000"/>
                  </a:ext>
                </a:extLst>
              </a:tr>
            </a:tbl>
          </a:graphicData>
        </a:graphic>
      </p:graphicFrame>
      <p:sp>
        <p:nvSpPr>
          <p:cNvPr id="2" name="Text Placeholder 1"/>
          <p:cNvSpPr>
            <a:spLocks noGrp="1"/>
          </p:cNvSpPr>
          <p:nvPr>
            <p:ph type="body" sz="quarter" idx="10"/>
          </p:nvPr>
        </p:nvSpPr>
        <p:spPr/>
        <p:txBody>
          <a:bodyPr>
            <a:normAutofit/>
          </a:bodyPr>
          <a:lstStyle/>
          <a:p>
            <a:r>
              <a:rPr lang="en-US" cap="all" dirty="0"/>
              <a:t>Log file monitoring</a:t>
            </a:r>
          </a:p>
        </p:txBody>
      </p:sp>
    </p:spTree>
    <p:extLst>
      <p:ext uri="{BB962C8B-B14F-4D97-AF65-F5344CB8AC3E}">
        <p14:creationId xmlns:p14="http://schemas.microsoft.com/office/powerpoint/2010/main" val="11277940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b="77236"/>
          <a:stretch/>
        </p:blipFill>
        <p:spPr>
          <a:xfrm>
            <a:off x="1508101" y="957837"/>
            <a:ext cx="5869380" cy="1181126"/>
          </a:xfrm>
          <a:prstGeom prst="rect">
            <a:avLst/>
          </a:prstGeom>
        </p:spPr>
      </p:pic>
      <p:sp>
        <p:nvSpPr>
          <p:cNvPr id="2" name="Text Placeholder 1"/>
          <p:cNvSpPr>
            <a:spLocks noGrp="1"/>
          </p:cNvSpPr>
          <p:nvPr>
            <p:ph type="body" sz="quarter" idx="10"/>
          </p:nvPr>
        </p:nvSpPr>
        <p:spPr/>
        <p:txBody>
          <a:bodyPr>
            <a:normAutofit/>
          </a:bodyPr>
          <a:lstStyle/>
          <a:p>
            <a:r>
              <a:rPr lang="en-US" cap="all" dirty="0"/>
              <a:t>Log file monitoring</a:t>
            </a:r>
          </a:p>
        </p:txBody>
      </p:sp>
      <p:pic>
        <p:nvPicPr>
          <p:cNvPr id="8" name="Picture 7"/>
          <p:cNvPicPr>
            <a:picLocks noChangeAspect="1"/>
          </p:cNvPicPr>
          <p:nvPr/>
        </p:nvPicPr>
        <p:blipFill>
          <a:blip r:embed="rId3"/>
          <a:stretch>
            <a:fillRect/>
          </a:stretch>
        </p:blipFill>
        <p:spPr>
          <a:xfrm>
            <a:off x="337930" y="2397284"/>
            <a:ext cx="8577470" cy="1459517"/>
          </a:xfrm>
          <a:prstGeom prst="rect">
            <a:avLst/>
          </a:prstGeom>
        </p:spPr>
      </p:pic>
    </p:spTree>
    <p:extLst>
      <p:ext uri="{BB962C8B-B14F-4D97-AF65-F5344CB8AC3E}">
        <p14:creationId xmlns:p14="http://schemas.microsoft.com/office/powerpoint/2010/main" val="1141816114"/>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Slides">
  <a:themeElements>
    <a:clrScheme name="EPAM_Color">
      <a:dk1>
        <a:srgbClr val="464547"/>
      </a:dk1>
      <a:lt1>
        <a:sysClr val="window" lastClr="FFFFFF"/>
      </a:lt1>
      <a:dk2>
        <a:srgbClr val="666666"/>
      </a:dk2>
      <a:lt2>
        <a:srgbClr val="999999"/>
      </a:lt2>
      <a:accent1>
        <a:srgbClr val="CCCCCC"/>
      </a:accent1>
      <a:accent2>
        <a:srgbClr val="39C2D7"/>
      </a:accent2>
      <a:accent3>
        <a:srgbClr val="1B8BA0"/>
      </a:accent3>
      <a:accent4>
        <a:srgbClr val="A3C644"/>
      </a:accent4>
      <a:accent5>
        <a:srgbClr val="7F993A"/>
      </a:accent5>
      <a:accent6>
        <a:srgbClr val="B22746"/>
      </a:accent6>
      <a:hlink>
        <a:srgbClr val="32B6CE"/>
      </a:hlink>
      <a:folHlink>
        <a:srgbClr val="1B8A9F"/>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EPAM_PPT_Template_Wide_20151203" id="{DACD275C-B970-A049-A2FC-58248E421B43}" vid="{047704FC-B0D0-3046-9F21-5AB63A02F95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0E9A4A7D20EA84CAA39F80EA2A19865" ma:contentTypeVersion="1" ma:contentTypeDescription="Create a new document." ma:contentTypeScope="" ma:versionID="4ed0c655cf5595f31b06ef1418ca28bf">
  <xsd:schema xmlns:xsd="http://www.w3.org/2001/XMLSchema" xmlns:xs="http://www.w3.org/2001/XMLSchema" xmlns:p="http://schemas.microsoft.com/office/2006/metadata/properties" xmlns:ns1="http://schemas.microsoft.com/sharepoint/v3" targetNamespace="http://schemas.microsoft.com/office/2006/metadata/properties" ma:root="true" ma:fieldsID="4dcce58c87e9fcebab8021569449a8d0"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C3A1A37E-F8E3-427A-BCE9-B1DDB8B96C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883F0F-DE57-4ECA-B9BB-F22E8C5B5D82}">
  <ds:schemaRefs>
    <ds:schemaRef ds:uri="http://schemas.microsoft.com/sharepoint/v3/contenttype/forms"/>
  </ds:schemaRefs>
</ds:datastoreItem>
</file>

<file path=customXml/itemProps3.xml><?xml version="1.0" encoding="utf-8"?>
<ds:datastoreItem xmlns:ds="http://schemas.openxmlformats.org/officeDocument/2006/customXml" ds:itemID="{D5E3C081-4081-47AD-A9A6-9F18F525DA1D}">
  <ds:schemaRefs>
    <ds:schemaRef ds:uri="http://purl.org/dc/terms/"/>
    <ds:schemaRef ds:uri="http://purl.org/dc/elements/1.1/"/>
    <ds:schemaRef ds:uri="http://purl.org/dc/dcmitype/"/>
    <ds:schemaRef ds:uri="http://schemas.microsoft.com/office/2006/documentManagement/types"/>
    <ds:schemaRef ds:uri="http://schemas.microsoft.com/sharepoint/v3"/>
    <ds:schemaRef ds:uri="http://www.w3.org/XML/1998/namespace"/>
    <ds:schemaRef ds:uri="http://schemas.microsoft.com/office/2006/metadata/propertie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EPAM_PPT_Template_Wide_20151203</Template>
  <TotalTime>5867</TotalTime>
  <Words>827</Words>
  <Application>Microsoft Office PowerPoint</Application>
  <PresentationFormat>On-screen Show (16:9)</PresentationFormat>
  <Paragraphs>222</Paragraphs>
  <Slides>23</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Arial Black</vt:lpstr>
      <vt:lpstr>Calibri</vt:lpstr>
      <vt:lpstr>Courier New</vt:lpstr>
      <vt:lpstr>Lucida Grande</vt:lpstr>
      <vt:lpstr>Tahoma</vt:lpstr>
      <vt:lpstr>Trebuchet MS</vt:lpstr>
      <vt:lpstr>Wingdings</vt:lpstr>
      <vt:lpstr>Cover Slides</vt:lpstr>
      <vt:lpstr>PowerPoint Presentation</vt:lpstr>
      <vt:lpstr>PowerPoint Presentation</vt:lpstr>
      <vt:lpstr>Log file monitoring</vt:lpstr>
      <vt:lpstr>PowerPoint Presentation</vt:lpstr>
      <vt:lpstr>PowerPoint Presentation</vt:lpstr>
      <vt:lpstr>PowerPoint Presentation</vt:lpstr>
      <vt:lpstr>PowerPoint Presentation</vt:lpstr>
      <vt:lpstr>PowerPoint Presentation</vt:lpstr>
      <vt:lpstr>PowerPoint Presentation</vt:lpstr>
      <vt:lpstr>Simple checks</vt:lpstr>
      <vt:lpstr>PowerPoint Presentation</vt:lpstr>
      <vt:lpstr>Calculated items</vt:lpstr>
      <vt:lpstr>PowerPoint Presentation</vt:lpstr>
      <vt:lpstr>Internal checks</vt:lpstr>
      <vt:lpstr>PowerPoint Presentation</vt:lpstr>
      <vt:lpstr>Aggregate checks</vt:lpstr>
      <vt:lpstr>PowerPoint Presentation</vt:lpstr>
      <vt:lpstr>External checks</vt:lpstr>
      <vt:lpstr>PowerPoint Presentation</vt:lpstr>
      <vt:lpstr>HOmework</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Siarhei Beliakou</dc:creator>
  <cp:lastModifiedBy>Iryna Tsikhan</cp:lastModifiedBy>
  <cp:revision>271</cp:revision>
  <cp:lastPrinted>2014-07-09T13:30:36Z</cp:lastPrinted>
  <dcterms:created xsi:type="dcterms:W3CDTF">2017-04-09T20:40:46Z</dcterms:created>
  <dcterms:modified xsi:type="dcterms:W3CDTF">2017-06-06T09:29:29Z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0x010100B0E9A4A7D20EA84CAA39F80EA2A19865</vt:lpwstr>
  </property>
</Properties>
</file>

<file path=docProps/thumbnail.jpeg>
</file>